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nva Sans" panose="020B0604020202020204" charset="0"/>
      <p:regular r:id="rId18"/>
    </p:embeddedFont>
    <p:embeddedFont>
      <p:font typeface="Canva Sans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26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Freeform 2"/>
          <p:cNvSpPr/>
          <p:nvPr/>
        </p:nvSpPr>
        <p:spPr>
          <a:xfrm>
            <a:off x="1665374" y="7464082"/>
            <a:ext cx="2581863" cy="2581863"/>
          </a:xfrm>
          <a:custGeom>
            <a:avLst/>
            <a:gdLst/>
            <a:ahLst/>
            <a:cxnLst/>
            <a:rect l="l" t="t" r="r" b="b"/>
            <a:pathLst>
              <a:path w="2581863" h="2581863">
                <a:moveTo>
                  <a:pt x="0" y="0"/>
                </a:moveTo>
                <a:lnTo>
                  <a:pt x="2581863" y="0"/>
                </a:lnTo>
                <a:lnTo>
                  <a:pt x="2581863" y="2581863"/>
                </a:lnTo>
                <a:lnTo>
                  <a:pt x="0" y="2581863"/>
                </a:lnTo>
                <a:lnTo>
                  <a:pt x="0" y="0"/>
                </a:lnTo>
                <a:close/>
              </a:path>
            </a:pathLst>
          </a:custGeom>
          <a:blipFill>
            <a:blip r:embed="rId2"/>
            <a:stretch>
              <a:fillRect/>
            </a:stretch>
          </a:blipFill>
        </p:spPr>
        <p:txBody>
          <a:bodyPr/>
          <a:lstStyle/>
          <a:p>
            <a:endParaRPr lang="en-US"/>
          </a:p>
        </p:txBody>
      </p:sp>
      <p:sp>
        <p:nvSpPr>
          <p:cNvPr id="3" name="Freeform 3"/>
          <p:cNvSpPr/>
          <p:nvPr/>
        </p:nvSpPr>
        <p:spPr>
          <a:xfrm>
            <a:off x="10438556" y="7464082"/>
            <a:ext cx="2581863" cy="2581863"/>
          </a:xfrm>
          <a:custGeom>
            <a:avLst/>
            <a:gdLst/>
            <a:ahLst/>
            <a:cxnLst/>
            <a:rect l="l" t="t" r="r" b="b"/>
            <a:pathLst>
              <a:path w="2581863" h="2581863">
                <a:moveTo>
                  <a:pt x="0" y="0"/>
                </a:moveTo>
                <a:lnTo>
                  <a:pt x="2581863" y="0"/>
                </a:lnTo>
                <a:lnTo>
                  <a:pt x="2581863" y="2581863"/>
                </a:lnTo>
                <a:lnTo>
                  <a:pt x="0" y="2581863"/>
                </a:lnTo>
                <a:lnTo>
                  <a:pt x="0" y="0"/>
                </a:lnTo>
                <a:close/>
              </a:path>
            </a:pathLst>
          </a:custGeom>
          <a:blipFill>
            <a:blip r:embed="rId3"/>
            <a:stretch>
              <a:fillRect/>
            </a:stretch>
          </a:blipFill>
        </p:spPr>
        <p:txBody>
          <a:bodyPr/>
          <a:lstStyle/>
          <a:p>
            <a:endParaRPr lang="en-US"/>
          </a:p>
        </p:txBody>
      </p:sp>
      <p:sp>
        <p:nvSpPr>
          <p:cNvPr id="4" name="Freeform 4"/>
          <p:cNvSpPr/>
          <p:nvPr/>
        </p:nvSpPr>
        <p:spPr>
          <a:xfrm>
            <a:off x="5755797" y="7464082"/>
            <a:ext cx="3588228" cy="2581863"/>
          </a:xfrm>
          <a:custGeom>
            <a:avLst/>
            <a:gdLst/>
            <a:ahLst/>
            <a:cxnLst/>
            <a:rect l="l" t="t" r="r" b="b"/>
            <a:pathLst>
              <a:path w="3588228" h="2581863">
                <a:moveTo>
                  <a:pt x="0" y="0"/>
                </a:moveTo>
                <a:lnTo>
                  <a:pt x="3588228" y="0"/>
                </a:lnTo>
                <a:lnTo>
                  <a:pt x="3588228" y="2581863"/>
                </a:lnTo>
                <a:lnTo>
                  <a:pt x="0" y="2581863"/>
                </a:lnTo>
                <a:lnTo>
                  <a:pt x="0" y="0"/>
                </a:lnTo>
                <a:close/>
              </a:path>
            </a:pathLst>
          </a:custGeom>
          <a:blipFill>
            <a:blip r:embed="rId4"/>
            <a:stretch>
              <a:fillRect/>
            </a:stretch>
          </a:blipFill>
        </p:spPr>
        <p:txBody>
          <a:bodyPr/>
          <a:lstStyle/>
          <a:p>
            <a:endParaRPr lang="en-US"/>
          </a:p>
        </p:txBody>
      </p:sp>
      <p:sp>
        <p:nvSpPr>
          <p:cNvPr id="5" name="Freeform 5"/>
          <p:cNvSpPr/>
          <p:nvPr/>
        </p:nvSpPr>
        <p:spPr>
          <a:xfrm>
            <a:off x="14525369" y="7498701"/>
            <a:ext cx="2547244" cy="2547244"/>
          </a:xfrm>
          <a:custGeom>
            <a:avLst/>
            <a:gdLst/>
            <a:ahLst/>
            <a:cxnLst/>
            <a:rect l="l" t="t" r="r" b="b"/>
            <a:pathLst>
              <a:path w="2547244" h="2547244">
                <a:moveTo>
                  <a:pt x="0" y="0"/>
                </a:moveTo>
                <a:lnTo>
                  <a:pt x="2547243" y="0"/>
                </a:lnTo>
                <a:lnTo>
                  <a:pt x="2547243" y="2547244"/>
                </a:lnTo>
                <a:lnTo>
                  <a:pt x="0" y="2547244"/>
                </a:lnTo>
                <a:lnTo>
                  <a:pt x="0" y="0"/>
                </a:lnTo>
                <a:close/>
              </a:path>
            </a:pathLst>
          </a:custGeom>
          <a:blipFill>
            <a:blip r:embed="rId5"/>
            <a:stretch>
              <a:fillRect/>
            </a:stretch>
          </a:blipFill>
        </p:spPr>
        <p:txBody>
          <a:bodyPr/>
          <a:lstStyle/>
          <a:p>
            <a:endParaRPr lang="en-US"/>
          </a:p>
        </p:txBody>
      </p:sp>
      <p:sp>
        <p:nvSpPr>
          <p:cNvPr id="6" name="Freeform 6"/>
          <p:cNvSpPr/>
          <p:nvPr/>
        </p:nvSpPr>
        <p:spPr>
          <a:xfrm>
            <a:off x="6126748" y="680555"/>
            <a:ext cx="6434554" cy="2773888"/>
          </a:xfrm>
          <a:custGeom>
            <a:avLst/>
            <a:gdLst/>
            <a:ahLst/>
            <a:cxnLst/>
            <a:rect l="l" t="t" r="r" b="b"/>
            <a:pathLst>
              <a:path w="6434554" h="2773888">
                <a:moveTo>
                  <a:pt x="0" y="0"/>
                </a:moveTo>
                <a:lnTo>
                  <a:pt x="6434554" y="0"/>
                </a:lnTo>
                <a:lnTo>
                  <a:pt x="6434554" y="2773887"/>
                </a:lnTo>
                <a:lnTo>
                  <a:pt x="0" y="2773887"/>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1777045" y="1867473"/>
            <a:ext cx="15133960" cy="8178472"/>
          </a:xfrm>
          <a:prstGeom prst="rect">
            <a:avLst/>
          </a:prstGeom>
        </p:spPr>
        <p:txBody>
          <a:bodyPr lIns="0" tIns="0" rIns="0" bIns="0" rtlCol="0" anchor="t">
            <a:spAutoFit/>
          </a:bodyPr>
          <a:lstStyle/>
          <a:p>
            <a:pPr algn="ctr">
              <a:lnSpc>
                <a:spcPts val="14871"/>
              </a:lnSpc>
            </a:pPr>
            <a:endParaRPr/>
          </a:p>
          <a:p>
            <a:pPr algn="ctr">
              <a:lnSpc>
                <a:spcPts val="10252"/>
              </a:lnSpc>
            </a:pPr>
            <a:r>
              <a:rPr lang="en-US" sz="7323" b="1" spc="-146">
                <a:solidFill>
                  <a:srgbClr val="680B13"/>
                </a:solidFill>
                <a:latin typeface="Canva Sans Bold"/>
                <a:ea typeface="Canva Sans Bold"/>
                <a:cs typeface="Canva Sans Bold"/>
                <a:sym typeface="Canva Sans Bold"/>
              </a:rPr>
              <a:t>Providing</a:t>
            </a:r>
            <a:r>
              <a:rPr lang="en-US" sz="7323" b="1" spc="-146">
                <a:solidFill>
                  <a:srgbClr val="000000"/>
                </a:solidFill>
                <a:latin typeface="Canva Sans Bold"/>
                <a:ea typeface="Canva Sans Bold"/>
                <a:cs typeface="Canva Sans Bold"/>
                <a:sym typeface="Canva Sans Bold"/>
              </a:rPr>
              <a:t> </a:t>
            </a:r>
            <a:r>
              <a:rPr lang="en-US" sz="7323" b="1" spc="-146">
                <a:solidFill>
                  <a:srgbClr val="680B13"/>
                </a:solidFill>
                <a:latin typeface="Canva Sans Bold"/>
                <a:ea typeface="Canva Sans Bold"/>
                <a:cs typeface="Canva Sans Bold"/>
                <a:sym typeface="Canva Sans Bold"/>
              </a:rPr>
              <a:t>Economic Development </a:t>
            </a:r>
          </a:p>
          <a:p>
            <a:pPr algn="ctr">
              <a:lnSpc>
                <a:spcPts val="10252"/>
              </a:lnSpc>
            </a:pPr>
            <a:r>
              <a:rPr lang="en-US" sz="7323" b="1" spc="-146">
                <a:solidFill>
                  <a:srgbClr val="680B13"/>
                </a:solidFill>
                <a:latin typeface="Canva Sans Bold"/>
                <a:ea typeface="Canva Sans Bold"/>
                <a:cs typeface="Canva Sans Bold"/>
                <a:sym typeface="Canva Sans Bold"/>
              </a:rPr>
              <a:t> Services in Okanogan County</a:t>
            </a:r>
          </a:p>
          <a:p>
            <a:pPr algn="ctr">
              <a:lnSpc>
                <a:spcPts val="14871"/>
              </a:lnSpc>
            </a:pPr>
            <a:endParaRPr lang="en-US" sz="7323" b="1" spc="-146">
              <a:solidFill>
                <a:srgbClr val="680B13"/>
              </a:solidFill>
              <a:latin typeface="Canva Sans Bold"/>
              <a:ea typeface="Canva Sans Bold"/>
              <a:cs typeface="Canva Sans Bold"/>
              <a:sym typeface="Canva Sans Bold"/>
            </a:endParaRPr>
          </a:p>
          <a:p>
            <a:pPr algn="ctr">
              <a:lnSpc>
                <a:spcPts val="14871"/>
              </a:lnSpc>
            </a:pPr>
            <a:endParaRPr lang="en-US" sz="7323" b="1" spc="-146">
              <a:solidFill>
                <a:srgbClr val="680B13"/>
              </a:solidFill>
              <a:latin typeface="Canva Sans Bold"/>
              <a:ea typeface="Canva Sans Bold"/>
              <a:cs typeface="Canva Sans Bold"/>
              <a:sym typeface="Canva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04849" y="118341"/>
            <a:ext cx="2668879" cy="2314354"/>
          </a:xfrm>
          <a:custGeom>
            <a:avLst/>
            <a:gdLst/>
            <a:ahLst/>
            <a:cxnLst/>
            <a:rect l="l" t="t" r="r" b="b"/>
            <a:pathLst>
              <a:path w="2668879" h="2314354">
                <a:moveTo>
                  <a:pt x="0" y="0"/>
                </a:moveTo>
                <a:lnTo>
                  <a:pt x="2668879" y="0"/>
                </a:lnTo>
                <a:lnTo>
                  <a:pt x="2668879" y="2314354"/>
                </a:lnTo>
                <a:lnTo>
                  <a:pt x="0" y="2314354"/>
                </a:lnTo>
                <a:lnTo>
                  <a:pt x="0" y="0"/>
                </a:lnTo>
                <a:close/>
              </a:path>
            </a:pathLst>
          </a:custGeom>
          <a:blipFill>
            <a:blip r:embed="rId2"/>
            <a:stretch>
              <a:fillRect t="-36488" b="-36488"/>
            </a:stretch>
          </a:blipFill>
        </p:spPr>
        <p:txBody>
          <a:bodyPr/>
          <a:lstStyle/>
          <a:p>
            <a:endParaRPr lang="en-US"/>
          </a:p>
        </p:txBody>
      </p:sp>
      <p:sp>
        <p:nvSpPr>
          <p:cNvPr id="3" name="Freeform 3"/>
          <p:cNvSpPr/>
          <p:nvPr/>
        </p:nvSpPr>
        <p:spPr>
          <a:xfrm>
            <a:off x="649329" y="170303"/>
            <a:ext cx="3315645" cy="2210430"/>
          </a:xfrm>
          <a:custGeom>
            <a:avLst/>
            <a:gdLst/>
            <a:ahLst/>
            <a:cxnLst/>
            <a:rect l="l" t="t" r="r" b="b"/>
            <a:pathLst>
              <a:path w="3315645" h="2210430">
                <a:moveTo>
                  <a:pt x="0" y="0"/>
                </a:moveTo>
                <a:lnTo>
                  <a:pt x="3315645" y="0"/>
                </a:lnTo>
                <a:lnTo>
                  <a:pt x="3315645" y="2210430"/>
                </a:lnTo>
                <a:lnTo>
                  <a:pt x="0" y="221043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5767407" y="144649"/>
            <a:ext cx="6753185" cy="2147439"/>
          </a:xfrm>
          <a:prstGeom prst="rect">
            <a:avLst/>
          </a:prstGeom>
        </p:spPr>
        <p:txBody>
          <a:bodyPr lIns="0" tIns="0" rIns="0" bIns="0" rtlCol="0" anchor="t">
            <a:spAutoFit/>
          </a:bodyPr>
          <a:lstStyle/>
          <a:p>
            <a:pPr algn="ctr">
              <a:lnSpc>
                <a:spcPts val="8680"/>
              </a:lnSpc>
            </a:pPr>
            <a:r>
              <a:rPr lang="en-US" sz="6200" b="1" spc="-124">
                <a:solidFill>
                  <a:srgbClr val="680B13"/>
                </a:solidFill>
                <a:latin typeface="Canva Sans Bold"/>
                <a:ea typeface="Canva Sans Bold"/>
                <a:cs typeface="Canva Sans Bold"/>
                <a:sym typeface="Canva Sans Bold"/>
              </a:rPr>
              <a:t>SMALL BUSINESS </a:t>
            </a:r>
          </a:p>
          <a:p>
            <a:pPr algn="ctr">
              <a:lnSpc>
                <a:spcPts val="8680"/>
              </a:lnSpc>
            </a:pPr>
            <a:r>
              <a:rPr lang="en-US" sz="6200" b="1" spc="-124">
                <a:solidFill>
                  <a:srgbClr val="680B13"/>
                </a:solidFill>
                <a:latin typeface="Canva Sans Bold"/>
                <a:ea typeface="Canva Sans Bold"/>
                <a:cs typeface="Canva Sans Bold"/>
                <a:sym typeface="Canva Sans Bold"/>
              </a:rPr>
              <a:t>TRAINING</a:t>
            </a:r>
          </a:p>
        </p:txBody>
      </p:sp>
      <p:sp>
        <p:nvSpPr>
          <p:cNvPr id="5" name="TextBox 5"/>
          <p:cNvSpPr txBox="1"/>
          <p:nvPr/>
        </p:nvSpPr>
        <p:spPr>
          <a:xfrm>
            <a:off x="1028700" y="3761836"/>
            <a:ext cx="8322514" cy="6401339"/>
          </a:xfrm>
          <a:prstGeom prst="rect">
            <a:avLst/>
          </a:prstGeom>
        </p:spPr>
        <p:txBody>
          <a:bodyPr lIns="0" tIns="0" rIns="0" bIns="0" rtlCol="0" anchor="t">
            <a:spAutoFit/>
          </a:bodyPr>
          <a:lstStyle/>
          <a:p>
            <a:pPr algn="l">
              <a:lnSpc>
                <a:spcPts val="7559"/>
              </a:lnSpc>
            </a:pPr>
            <a:endParaRP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Bookkeeping Basics for your business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Small Business Financing: Access to Capital</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Branding Your Business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L&amp;I Updates that impact your small business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Social Media Best Practices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Effective Communication </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Youth Employment Resources For Employers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Government Contracting 101</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Succession Planning:  What is your exit strategy</a:t>
            </a:r>
          </a:p>
        </p:txBody>
      </p:sp>
      <p:sp>
        <p:nvSpPr>
          <p:cNvPr id="6" name="TextBox 6"/>
          <p:cNvSpPr txBox="1"/>
          <p:nvPr/>
        </p:nvSpPr>
        <p:spPr>
          <a:xfrm>
            <a:off x="649329" y="2383654"/>
            <a:ext cx="17024400" cy="2317027"/>
          </a:xfrm>
          <a:prstGeom prst="rect">
            <a:avLst/>
          </a:prstGeom>
        </p:spPr>
        <p:txBody>
          <a:bodyPr lIns="0" tIns="0" rIns="0" bIns="0" rtlCol="0" anchor="t">
            <a:spAutoFit/>
          </a:bodyPr>
          <a:lstStyle/>
          <a:p>
            <a:pPr algn="just">
              <a:lnSpc>
                <a:spcPts val="4059"/>
              </a:lnSpc>
            </a:pPr>
            <a:r>
              <a:rPr lang="en-US" sz="2899">
                <a:solidFill>
                  <a:srgbClr val="000000"/>
                </a:solidFill>
                <a:latin typeface="Canva Sans"/>
                <a:ea typeface="Canva Sans"/>
                <a:cs typeface="Canva Sans"/>
                <a:sym typeface="Canva Sans"/>
              </a:rPr>
              <a:t>As mentioned previously, the Economic Alliance holds free Small Business Trainings and Webinars throughout the year.  We are always interested in what you would like to learn more about.  Please let us know!  </a:t>
            </a:r>
          </a:p>
          <a:p>
            <a:pPr algn="just">
              <a:lnSpc>
                <a:spcPts val="2240"/>
              </a:lnSpc>
            </a:pPr>
            <a:endParaRPr lang="en-US" sz="2899">
              <a:solidFill>
                <a:srgbClr val="000000"/>
              </a:solidFill>
              <a:latin typeface="Canva Sans"/>
              <a:ea typeface="Canva Sans"/>
              <a:cs typeface="Canva Sans"/>
              <a:sym typeface="Canva Sans"/>
            </a:endParaRPr>
          </a:p>
          <a:p>
            <a:pPr algn="just">
              <a:lnSpc>
                <a:spcPts val="4059"/>
              </a:lnSpc>
            </a:pPr>
            <a:r>
              <a:rPr lang="en-US" sz="2899">
                <a:solidFill>
                  <a:srgbClr val="000000"/>
                </a:solidFill>
                <a:latin typeface="Canva Sans"/>
                <a:ea typeface="Canva Sans"/>
                <a:cs typeface="Canva Sans"/>
                <a:sym typeface="Canva Sans"/>
              </a:rPr>
              <a:t>Here are some examples of trainings we have held over the last couple of years:</a:t>
            </a:r>
          </a:p>
        </p:txBody>
      </p:sp>
      <p:sp>
        <p:nvSpPr>
          <p:cNvPr id="7" name="TextBox 7"/>
          <p:cNvSpPr txBox="1"/>
          <p:nvPr/>
        </p:nvSpPr>
        <p:spPr>
          <a:xfrm>
            <a:off x="9713920" y="3828507"/>
            <a:ext cx="8322514" cy="5906047"/>
          </a:xfrm>
          <a:prstGeom prst="rect">
            <a:avLst/>
          </a:prstGeom>
        </p:spPr>
        <p:txBody>
          <a:bodyPr lIns="0" tIns="0" rIns="0" bIns="0" rtlCol="0" anchor="t">
            <a:spAutoFit/>
          </a:bodyPr>
          <a:lstStyle/>
          <a:p>
            <a:pPr algn="l">
              <a:lnSpc>
                <a:spcPts val="7559"/>
              </a:lnSpc>
            </a:pPr>
            <a:endParaRP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L &amp; I Updates and Resources for Contractors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Creating your small business website</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Pricing Your Products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Farmers Market Management Series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QuickBooks 1 on 1 classes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Customer Service </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Photography for your business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Business 101:  So you want to start a business</a:t>
            </a:r>
          </a:p>
          <a:p>
            <a:pPr marL="604519" lvl="1" indent="-302260" algn="l">
              <a:lnSpc>
                <a:spcPts val="3919"/>
              </a:lnSpc>
              <a:buFont typeface="Arial"/>
              <a:buChar char="•"/>
            </a:pPr>
            <a:r>
              <a:rPr lang="en-US" sz="2799">
                <a:solidFill>
                  <a:srgbClr val="000000"/>
                </a:solidFill>
                <a:latin typeface="Canva Sans"/>
                <a:ea typeface="Canva Sans"/>
                <a:cs typeface="Canva Sans"/>
                <a:sym typeface="Canva Sans"/>
              </a:rPr>
              <a:t>Expanding your business online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6" name="TextBox 6"/>
          <p:cNvSpPr txBox="1"/>
          <p:nvPr/>
        </p:nvSpPr>
        <p:spPr>
          <a:xfrm>
            <a:off x="655610" y="359733"/>
            <a:ext cx="8043415" cy="2263591"/>
          </a:xfrm>
          <a:prstGeom prst="rect">
            <a:avLst/>
          </a:prstGeom>
        </p:spPr>
        <p:txBody>
          <a:bodyPr wrap="square" lIns="0" tIns="0" rIns="0" bIns="0" rtlCol="0" anchor="t">
            <a:spAutoFit/>
          </a:bodyPr>
          <a:lstStyle/>
          <a:p>
            <a:pPr algn="ctr">
              <a:lnSpc>
                <a:spcPts val="9100"/>
              </a:lnSpc>
            </a:pPr>
            <a:r>
              <a:rPr lang="en-US" sz="6500" b="1" spc="-130" dirty="0">
                <a:solidFill>
                  <a:srgbClr val="680B13"/>
                </a:solidFill>
                <a:latin typeface="Canva Sans Bold"/>
                <a:ea typeface="Canva Sans Bold"/>
                <a:cs typeface="Canva Sans Bold"/>
                <a:sym typeface="Canva Sans Bold"/>
              </a:rPr>
              <a:t>Our Current </a:t>
            </a:r>
          </a:p>
          <a:p>
            <a:pPr algn="ctr">
              <a:lnSpc>
                <a:spcPts val="9100"/>
              </a:lnSpc>
              <a:spcBef>
                <a:spcPct val="0"/>
              </a:spcBef>
            </a:pPr>
            <a:r>
              <a:rPr lang="en-US" sz="6500" b="1" spc="-130" dirty="0">
                <a:solidFill>
                  <a:srgbClr val="680B13"/>
                </a:solidFill>
                <a:latin typeface="Canva Sans Bold"/>
                <a:ea typeface="Canva Sans Bold"/>
                <a:cs typeface="Canva Sans Bold"/>
                <a:sym typeface="Canva Sans Bold"/>
              </a:rPr>
              <a:t>Training Calendar</a:t>
            </a:r>
          </a:p>
        </p:txBody>
      </p:sp>
      <p:pic>
        <p:nvPicPr>
          <p:cNvPr id="8" name="Picture 7" descr="A flyer with a circular object in the middle&#10;&#10;Description automatically generated">
            <a:extLst>
              <a:ext uri="{FF2B5EF4-FFF2-40B4-BE49-F238E27FC236}">
                <a16:creationId xmlns:a16="http://schemas.microsoft.com/office/drawing/2014/main" id="{4A383CBF-B768-4CDC-2351-8D70A23A44C7}"/>
              </a:ext>
            </a:extLst>
          </p:cNvPr>
          <p:cNvPicPr>
            <a:picLocks noChangeAspect="1"/>
          </p:cNvPicPr>
          <p:nvPr/>
        </p:nvPicPr>
        <p:blipFill>
          <a:blip r:embed="rId2">
            <a:extLst>
              <a:ext uri="{28A0092B-C50C-407E-A947-70E740481C1C}">
                <a14:useLocalDpi xmlns:a14="http://schemas.microsoft.com/office/drawing/2010/main" val="0"/>
              </a:ext>
            </a:extLst>
          </a:blip>
          <a:srcRect t="8912" b="7920"/>
          <a:stretch/>
        </p:blipFill>
        <p:spPr>
          <a:xfrm>
            <a:off x="462698" y="2640115"/>
            <a:ext cx="8376502" cy="7532586"/>
          </a:xfrm>
          <a:prstGeom prst="rect">
            <a:avLst/>
          </a:prstGeom>
        </p:spPr>
      </p:pic>
      <p:pic>
        <p:nvPicPr>
          <p:cNvPr id="10" name="Picture 9" descr="A poster for a workshop&#10;&#10;Description automatically generated">
            <a:extLst>
              <a:ext uri="{FF2B5EF4-FFF2-40B4-BE49-F238E27FC236}">
                <a16:creationId xmlns:a16="http://schemas.microsoft.com/office/drawing/2014/main" id="{4D92C0A7-3F6E-BE7C-A4DC-39981D1EA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114300"/>
            <a:ext cx="7772400" cy="10058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extBox 2"/>
          <p:cNvSpPr txBox="1"/>
          <p:nvPr/>
        </p:nvSpPr>
        <p:spPr>
          <a:xfrm>
            <a:off x="0" y="-10163"/>
            <a:ext cx="18288000" cy="1562021"/>
          </a:xfrm>
          <a:prstGeom prst="rect">
            <a:avLst/>
          </a:prstGeom>
        </p:spPr>
        <p:txBody>
          <a:bodyPr lIns="0" tIns="0" rIns="0" bIns="0" rtlCol="0" anchor="t">
            <a:spAutoFit/>
          </a:bodyPr>
          <a:lstStyle/>
          <a:p>
            <a:pPr algn="ctr">
              <a:lnSpc>
                <a:spcPts val="6299"/>
              </a:lnSpc>
              <a:spcBef>
                <a:spcPct val="0"/>
              </a:spcBef>
            </a:pPr>
            <a:r>
              <a:rPr lang="en-US" sz="4500" b="1" spc="-89">
                <a:solidFill>
                  <a:srgbClr val="680B13"/>
                </a:solidFill>
                <a:latin typeface="Canva Sans Bold"/>
                <a:ea typeface="Canva Sans Bold"/>
                <a:cs typeface="Canva Sans Bold"/>
                <a:sym typeface="Canva Sans Bold"/>
              </a:rPr>
              <a:t>The impacts that the Economic Alliance has on Economic Development in Okanogan County and our Current Projects</a:t>
            </a:r>
          </a:p>
        </p:txBody>
      </p:sp>
      <p:sp>
        <p:nvSpPr>
          <p:cNvPr id="3" name="TextBox 3"/>
          <p:cNvSpPr txBox="1"/>
          <p:nvPr/>
        </p:nvSpPr>
        <p:spPr>
          <a:xfrm>
            <a:off x="1202625" y="1690662"/>
            <a:ext cx="7941375" cy="8900578"/>
          </a:xfrm>
          <a:prstGeom prst="rect">
            <a:avLst/>
          </a:prstGeom>
        </p:spPr>
        <p:txBody>
          <a:bodyPr lIns="0" tIns="0" rIns="0" bIns="0" rtlCol="0" anchor="t">
            <a:spAutoFit/>
          </a:bodyPr>
          <a:lstStyle/>
          <a:p>
            <a:pPr algn="l">
              <a:lnSpc>
                <a:spcPts val="2875"/>
              </a:lnSpc>
            </a:pPr>
            <a:r>
              <a:rPr lang="en-US" sz="2054" b="1" dirty="0">
                <a:solidFill>
                  <a:srgbClr val="000000"/>
                </a:solidFill>
                <a:latin typeface="Canva Sans Bold"/>
                <a:ea typeface="Canva Sans Bold"/>
                <a:cs typeface="Canva Sans Bold"/>
                <a:sym typeface="Canva Sans Bold"/>
              </a:rPr>
              <a:t>Facilitate the OK/CCT Broadband Action Team</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84 Million+ in Broadband infrastructure funding brought into Okanogan County since 2019</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Updated Broadband and Digital Equity Plans</a:t>
            </a:r>
          </a:p>
          <a:p>
            <a:pPr algn="l">
              <a:lnSpc>
                <a:spcPts val="2875"/>
              </a:lnSpc>
            </a:pPr>
            <a:r>
              <a:rPr lang="en-US" sz="2054" b="1" dirty="0">
                <a:solidFill>
                  <a:srgbClr val="000000"/>
                </a:solidFill>
                <a:latin typeface="Canva Sans Bold"/>
                <a:ea typeface="Canva Sans Bold"/>
                <a:cs typeface="Canva Sans Bold"/>
                <a:sym typeface="Canva Sans Bold"/>
              </a:rPr>
              <a:t> NCW Workforce Development Council</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Partnership with </a:t>
            </a:r>
            <a:r>
              <a:rPr lang="en-US" sz="2054" dirty="0" err="1">
                <a:solidFill>
                  <a:srgbClr val="000000"/>
                </a:solidFill>
                <a:latin typeface="Canva Sans"/>
                <a:ea typeface="Canva Sans"/>
                <a:cs typeface="Canva Sans"/>
                <a:sym typeface="Canva Sans"/>
              </a:rPr>
              <a:t>Skillsource</a:t>
            </a:r>
            <a:r>
              <a:rPr lang="en-US" sz="2054" dirty="0">
                <a:solidFill>
                  <a:srgbClr val="000000"/>
                </a:solidFill>
                <a:latin typeface="Canva Sans"/>
                <a:ea typeface="Canva Sans"/>
                <a:cs typeface="Canva Sans"/>
                <a:sym typeface="Canva Sans"/>
              </a:rPr>
              <a:t> to address rural apprenticeship and training for the construction field.</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Challenges with Transportation and distance to training sites. </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Partner with </a:t>
            </a:r>
            <a:r>
              <a:rPr lang="en-US" sz="2054" dirty="0" err="1">
                <a:solidFill>
                  <a:srgbClr val="000000"/>
                </a:solidFill>
                <a:latin typeface="Canva Sans"/>
                <a:ea typeface="Canva Sans"/>
                <a:cs typeface="Canva Sans"/>
                <a:sym typeface="Canva Sans"/>
              </a:rPr>
              <a:t>Worksource</a:t>
            </a:r>
            <a:r>
              <a:rPr lang="en-US" sz="2054" dirty="0">
                <a:solidFill>
                  <a:srgbClr val="000000"/>
                </a:solidFill>
                <a:latin typeface="Canva Sans"/>
                <a:ea typeface="Canva Sans"/>
                <a:cs typeface="Canva Sans"/>
                <a:sym typeface="Canva Sans"/>
              </a:rPr>
              <a:t> on Business Outreach</a:t>
            </a:r>
          </a:p>
          <a:p>
            <a:pPr algn="l">
              <a:lnSpc>
                <a:spcPts val="2875"/>
              </a:lnSpc>
            </a:pPr>
            <a:r>
              <a:rPr lang="en-US" sz="2054" b="1" dirty="0">
                <a:solidFill>
                  <a:srgbClr val="000000"/>
                </a:solidFill>
                <a:latin typeface="Canva Sans Bold"/>
                <a:ea typeface="Canva Sans Bold"/>
                <a:cs typeface="Canva Sans Bold"/>
                <a:sym typeface="Canva Sans Bold"/>
              </a:rPr>
              <a:t>Latino Small Business Outreach</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Provided first time service to 35 Latino Small Business owners</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Provide 1 on 1 small business advising </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Training and marketing offered in Spanish</a:t>
            </a:r>
          </a:p>
          <a:p>
            <a:pPr algn="l">
              <a:lnSpc>
                <a:spcPts val="2875"/>
              </a:lnSpc>
            </a:pPr>
            <a:r>
              <a:rPr lang="en-US" sz="2054" b="1" dirty="0">
                <a:solidFill>
                  <a:srgbClr val="000000"/>
                </a:solidFill>
                <a:latin typeface="Canva Sans Bold"/>
                <a:ea typeface="Canva Sans Bold"/>
                <a:cs typeface="Canva Sans Bold"/>
                <a:sym typeface="Canva Sans Bold"/>
              </a:rPr>
              <a:t>Partner with the Northwest Native Development Fund</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Co sponsor training and events for Native entrepreneurs </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Provide 1 on 1 small business advising </a:t>
            </a:r>
          </a:p>
          <a:p>
            <a:pPr algn="l">
              <a:lnSpc>
                <a:spcPts val="2875"/>
              </a:lnSpc>
            </a:pPr>
            <a:r>
              <a:rPr lang="en-US" sz="2054" b="1" dirty="0">
                <a:solidFill>
                  <a:srgbClr val="000000"/>
                </a:solidFill>
                <a:latin typeface="Canva Sans Bold"/>
                <a:ea typeface="Canva Sans Bold"/>
                <a:cs typeface="Canva Sans Bold"/>
                <a:sym typeface="Canva Sans Bold"/>
              </a:rPr>
              <a:t>Comprehensive Economic Development Strategy Update</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Seeking input from Okanogan County Residents now!</a:t>
            </a:r>
          </a:p>
          <a:p>
            <a:pPr marL="443482" lvl="1" indent="-221741" algn="l">
              <a:lnSpc>
                <a:spcPts val="2875"/>
              </a:lnSpc>
              <a:buFont typeface="Arial"/>
              <a:buChar char="•"/>
            </a:pPr>
            <a:r>
              <a:rPr lang="en-US" sz="2054" dirty="0">
                <a:solidFill>
                  <a:srgbClr val="000000"/>
                </a:solidFill>
                <a:latin typeface="Canva Sans"/>
                <a:ea typeface="Canva Sans"/>
                <a:cs typeface="Canva Sans"/>
                <a:sym typeface="Canva Sans"/>
              </a:rPr>
              <a:t>Take Survey!</a:t>
            </a:r>
          </a:p>
          <a:p>
            <a:pPr algn="l">
              <a:lnSpc>
                <a:spcPts val="2875"/>
              </a:lnSpc>
            </a:pPr>
            <a:endParaRPr lang="en-US" sz="2054" dirty="0">
              <a:solidFill>
                <a:srgbClr val="000000"/>
              </a:solidFill>
              <a:latin typeface="Canva Sans"/>
              <a:ea typeface="Canva Sans"/>
              <a:cs typeface="Canva Sans"/>
              <a:sym typeface="Canva Sans"/>
            </a:endParaRPr>
          </a:p>
          <a:p>
            <a:pPr algn="l">
              <a:lnSpc>
                <a:spcPts val="2875"/>
              </a:lnSpc>
            </a:pPr>
            <a:endParaRPr lang="en-US" sz="2054" dirty="0">
              <a:solidFill>
                <a:srgbClr val="000000"/>
              </a:solidFill>
              <a:latin typeface="Canva Sans"/>
              <a:ea typeface="Canva Sans"/>
              <a:cs typeface="Canva Sans"/>
              <a:sym typeface="Canva Sans"/>
            </a:endParaRPr>
          </a:p>
          <a:p>
            <a:pPr algn="l">
              <a:lnSpc>
                <a:spcPts val="2875"/>
              </a:lnSpc>
            </a:pPr>
            <a:endParaRPr lang="en-US" sz="2054" dirty="0">
              <a:solidFill>
                <a:srgbClr val="000000"/>
              </a:solidFill>
              <a:latin typeface="Canva Sans"/>
              <a:ea typeface="Canva Sans"/>
              <a:cs typeface="Canva Sans"/>
              <a:sym typeface="Canva Sans"/>
            </a:endParaRPr>
          </a:p>
        </p:txBody>
      </p:sp>
      <p:sp>
        <p:nvSpPr>
          <p:cNvPr id="4" name="TextBox 4"/>
          <p:cNvSpPr txBox="1"/>
          <p:nvPr/>
        </p:nvSpPr>
        <p:spPr>
          <a:xfrm>
            <a:off x="9565818" y="1690662"/>
            <a:ext cx="7693482" cy="7414494"/>
          </a:xfrm>
          <a:prstGeom prst="rect">
            <a:avLst/>
          </a:prstGeom>
        </p:spPr>
        <p:txBody>
          <a:bodyPr lIns="0" tIns="0" rIns="0" bIns="0" rtlCol="0" anchor="t">
            <a:spAutoFit/>
          </a:bodyPr>
          <a:lstStyle/>
          <a:p>
            <a:pPr algn="l">
              <a:lnSpc>
                <a:spcPts val="2940"/>
              </a:lnSpc>
            </a:pPr>
            <a:r>
              <a:rPr lang="en-US" sz="2100" b="1">
                <a:solidFill>
                  <a:srgbClr val="000000"/>
                </a:solidFill>
                <a:latin typeface="Canva Sans Bold"/>
                <a:ea typeface="Canva Sans Bold"/>
                <a:cs typeface="Canva Sans Bold"/>
                <a:sym typeface="Canva Sans Bold"/>
              </a:rPr>
              <a:t>Facilitate the .09 Public Infrastructure and Community and Economic Development Prioritization Process for Okanogan County</a:t>
            </a:r>
          </a:p>
          <a:p>
            <a:pPr marL="453392" lvl="1" indent="-226696" algn="l">
              <a:lnSpc>
                <a:spcPts val="2940"/>
              </a:lnSpc>
              <a:buFont typeface="Arial"/>
              <a:buChar char="•"/>
            </a:pPr>
            <a:r>
              <a:rPr lang="en-US" sz="2100">
                <a:solidFill>
                  <a:srgbClr val="000000"/>
                </a:solidFill>
                <a:latin typeface="Canva Sans"/>
                <a:ea typeface="Canva Sans"/>
                <a:cs typeface="Canva Sans"/>
                <a:sym typeface="Canva Sans"/>
              </a:rPr>
              <a:t>County Commissioners Adopt List by Resolution</a:t>
            </a:r>
          </a:p>
          <a:p>
            <a:pPr marL="453392" lvl="1" indent="-226696" algn="l">
              <a:lnSpc>
                <a:spcPts val="2940"/>
              </a:lnSpc>
              <a:buFont typeface="Arial"/>
              <a:buChar char="•"/>
            </a:pPr>
            <a:r>
              <a:rPr lang="en-US" sz="2100">
                <a:solidFill>
                  <a:srgbClr val="000000"/>
                </a:solidFill>
                <a:latin typeface="Canva Sans"/>
                <a:ea typeface="Canva Sans"/>
                <a:cs typeface="Canva Sans"/>
                <a:sym typeface="Canva Sans"/>
              </a:rPr>
              <a:t>Support Letters/Assist in Grant writing &amp; Fund Sourcing</a:t>
            </a:r>
          </a:p>
          <a:p>
            <a:pPr marL="453392" lvl="1" indent="-226696" algn="l">
              <a:lnSpc>
                <a:spcPts val="2940"/>
              </a:lnSpc>
              <a:buFont typeface="Arial"/>
              <a:buChar char="•"/>
            </a:pPr>
            <a:r>
              <a:rPr lang="en-US" sz="2100">
                <a:solidFill>
                  <a:srgbClr val="000000"/>
                </a:solidFill>
                <a:latin typeface="Canva Sans"/>
                <a:ea typeface="Canva Sans"/>
                <a:cs typeface="Canva Sans"/>
                <a:sym typeface="Canva Sans"/>
              </a:rPr>
              <a:t>Communities Received Special Appropriations and state and federal dollars due to ranking and project need.</a:t>
            </a:r>
          </a:p>
          <a:p>
            <a:pPr algn="l">
              <a:lnSpc>
                <a:spcPts val="2940"/>
              </a:lnSpc>
            </a:pPr>
            <a:endParaRPr lang="en-US" sz="2100">
              <a:solidFill>
                <a:srgbClr val="000000"/>
              </a:solidFill>
              <a:latin typeface="Canva Sans"/>
              <a:ea typeface="Canva Sans"/>
              <a:cs typeface="Canva Sans"/>
              <a:sym typeface="Canva Sans"/>
            </a:endParaRPr>
          </a:p>
          <a:p>
            <a:pPr algn="l">
              <a:lnSpc>
                <a:spcPts val="2940"/>
              </a:lnSpc>
            </a:pPr>
            <a:r>
              <a:rPr lang="en-US" sz="2100" b="1">
                <a:solidFill>
                  <a:srgbClr val="000000"/>
                </a:solidFill>
                <a:latin typeface="Canva Sans Bold"/>
                <a:ea typeface="Canva Sans Bold"/>
                <a:cs typeface="Canva Sans Bold"/>
                <a:sym typeface="Canva Sans Bold"/>
              </a:rPr>
              <a:t>Host and Facilitate the 2024 Workforce Housing Summit</a:t>
            </a:r>
          </a:p>
          <a:p>
            <a:pPr marL="453392" lvl="1" indent="-226696" algn="l">
              <a:lnSpc>
                <a:spcPts val="2940"/>
              </a:lnSpc>
              <a:buFont typeface="Arial"/>
              <a:buChar char="•"/>
            </a:pPr>
            <a:r>
              <a:rPr lang="en-US" sz="2100">
                <a:solidFill>
                  <a:srgbClr val="000000"/>
                </a:solidFill>
                <a:latin typeface="Canva Sans"/>
                <a:ea typeface="Canva Sans"/>
                <a:cs typeface="Canva Sans"/>
                <a:sym typeface="Canva Sans"/>
              </a:rPr>
              <a:t>Had over 40 in attendance</a:t>
            </a:r>
          </a:p>
          <a:p>
            <a:pPr marL="453392" lvl="1" indent="-226696" algn="l">
              <a:lnSpc>
                <a:spcPts val="2940"/>
              </a:lnSpc>
              <a:buFont typeface="Arial"/>
              <a:buChar char="•"/>
            </a:pPr>
            <a:r>
              <a:rPr lang="en-US" sz="2100">
                <a:solidFill>
                  <a:srgbClr val="000000"/>
                </a:solidFill>
                <a:latin typeface="Canva Sans"/>
                <a:ea typeface="Canva Sans"/>
                <a:cs typeface="Canva Sans"/>
                <a:sym typeface="Canva Sans"/>
              </a:rPr>
              <a:t>Brought in several local, state and federal partners to discuss programs available to address Workforce Housing</a:t>
            </a:r>
          </a:p>
          <a:p>
            <a:pPr algn="l">
              <a:lnSpc>
                <a:spcPts val="2940"/>
              </a:lnSpc>
            </a:pPr>
            <a:r>
              <a:rPr lang="en-US" sz="2100" b="1">
                <a:solidFill>
                  <a:srgbClr val="000000"/>
                </a:solidFill>
                <a:latin typeface="Canva Sans Bold"/>
                <a:ea typeface="Canva Sans Bold"/>
                <a:cs typeface="Canva Sans Bold"/>
                <a:sym typeface="Canva Sans Bold"/>
              </a:rPr>
              <a:t>Host and Facilitate the 2024 Federal Funding Event</a:t>
            </a:r>
          </a:p>
          <a:p>
            <a:pPr marL="453392" lvl="1" indent="-226696" algn="l">
              <a:lnSpc>
                <a:spcPts val="2940"/>
              </a:lnSpc>
              <a:buFont typeface="Arial"/>
              <a:buChar char="•"/>
            </a:pPr>
            <a:r>
              <a:rPr lang="en-US" sz="2100">
                <a:solidFill>
                  <a:srgbClr val="000000"/>
                </a:solidFill>
                <a:latin typeface="Canva Sans"/>
                <a:ea typeface="Canva Sans"/>
                <a:cs typeface="Canva Sans"/>
                <a:sym typeface="Canva Sans"/>
              </a:rPr>
              <a:t>Had 75+ attendees from communities and organizations</a:t>
            </a:r>
          </a:p>
          <a:p>
            <a:pPr marL="453392" lvl="1" indent="-226696" algn="l">
              <a:lnSpc>
                <a:spcPts val="2940"/>
              </a:lnSpc>
              <a:buFont typeface="Arial"/>
              <a:buChar char="•"/>
            </a:pPr>
            <a:r>
              <a:rPr lang="en-US" sz="2100">
                <a:solidFill>
                  <a:srgbClr val="000000"/>
                </a:solidFill>
                <a:latin typeface="Canva Sans"/>
                <a:ea typeface="Canva Sans"/>
                <a:cs typeface="Canva Sans"/>
                <a:sym typeface="Canva Sans"/>
              </a:rPr>
              <a:t>Local Tech Team discussions with Federal Funders</a:t>
            </a:r>
          </a:p>
          <a:p>
            <a:pPr marL="453392" lvl="1" indent="-226696" algn="l">
              <a:lnSpc>
                <a:spcPts val="2940"/>
              </a:lnSpc>
              <a:buFont typeface="Arial"/>
              <a:buChar char="•"/>
            </a:pPr>
            <a:r>
              <a:rPr lang="en-US" sz="2100">
                <a:solidFill>
                  <a:srgbClr val="000000"/>
                </a:solidFill>
                <a:latin typeface="Canva Sans"/>
                <a:ea typeface="Canva Sans"/>
                <a:cs typeface="Canva Sans"/>
                <a:sym typeface="Canva Sans"/>
              </a:rPr>
              <a:t>On site training in grant writing and technical assistance available.</a:t>
            </a:r>
          </a:p>
          <a:p>
            <a:pPr algn="l">
              <a:lnSpc>
                <a:spcPts val="2940"/>
              </a:lnSpc>
            </a:pPr>
            <a:endParaRPr lang="en-US" sz="2100">
              <a:solidFill>
                <a:srgbClr val="000000"/>
              </a:solidFill>
              <a:latin typeface="Canva Sans"/>
              <a:ea typeface="Canva Sans"/>
              <a:cs typeface="Canva Sans"/>
              <a:sym typeface="Canva Sans"/>
            </a:endParaRPr>
          </a:p>
          <a:p>
            <a:pPr algn="l">
              <a:lnSpc>
                <a:spcPts val="2940"/>
              </a:lnSpc>
            </a:pPr>
            <a:endParaRPr lang="en-US" sz="2100">
              <a:solidFill>
                <a:srgbClr val="000000"/>
              </a:solidFill>
              <a:latin typeface="Canva Sans"/>
              <a:ea typeface="Canva Sans"/>
              <a:cs typeface="Canva Sans"/>
              <a:sym typeface="Canva Sans"/>
            </a:endParaRPr>
          </a:p>
        </p:txBody>
      </p:sp>
      <p:sp>
        <p:nvSpPr>
          <p:cNvPr id="5" name="TextBox 5"/>
          <p:cNvSpPr txBox="1"/>
          <p:nvPr/>
        </p:nvSpPr>
        <p:spPr>
          <a:xfrm>
            <a:off x="370522" y="9201150"/>
            <a:ext cx="17382104" cy="1406607"/>
          </a:xfrm>
          <a:prstGeom prst="rect">
            <a:avLst/>
          </a:prstGeom>
        </p:spPr>
        <p:txBody>
          <a:bodyPr lIns="0" tIns="0" rIns="0" bIns="0" rtlCol="0" anchor="t">
            <a:spAutoFit/>
          </a:bodyPr>
          <a:lstStyle/>
          <a:p>
            <a:pPr algn="ctr">
              <a:lnSpc>
                <a:spcPts val="2800"/>
              </a:lnSpc>
            </a:pPr>
            <a:r>
              <a:rPr lang="en-US" sz="2000" b="1">
                <a:solidFill>
                  <a:srgbClr val="000000"/>
                </a:solidFill>
                <a:latin typeface="Canva Sans Bold"/>
                <a:ea typeface="Canva Sans Bold"/>
                <a:cs typeface="Canva Sans Bold"/>
                <a:sym typeface="Canva Sans Bold"/>
              </a:rPr>
              <a:t>PARTNER/COLLABORATE</a:t>
            </a:r>
          </a:p>
          <a:p>
            <a:pPr algn="ctr">
              <a:lnSpc>
                <a:spcPts val="2800"/>
              </a:lnSpc>
            </a:pPr>
            <a:r>
              <a:rPr lang="en-US" sz="2000">
                <a:solidFill>
                  <a:srgbClr val="000000"/>
                </a:solidFill>
                <a:latin typeface="Canva Sans"/>
                <a:ea typeface="Canva Sans"/>
                <a:cs typeface="Canva Sans"/>
                <a:sym typeface="Canva Sans"/>
              </a:rPr>
              <a:t>To best serve our small businesses and communities we have to be at the table advocating for them and sharing their story at the larger table. </a:t>
            </a:r>
          </a:p>
          <a:p>
            <a:pPr algn="ctr">
              <a:lnSpc>
                <a:spcPts val="2800"/>
              </a:lnSpc>
            </a:pPr>
            <a:r>
              <a:rPr lang="en-US" sz="2000">
                <a:solidFill>
                  <a:srgbClr val="000000"/>
                </a:solidFill>
                <a:latin typeface="Canva Sans"/>
                <a:ea typeface="Canva Sans"/>
                <a:cs typeface="Canva Sans"/>
                <a:sym typeface="Canva Sans"/>
              </a:rPr>
              <a:t>This is a CHALLENGE, due to limited funding and lack of capacity for small Rural ADO’s like the Economic Alliance.</a:t>
            </a:r>
          </a:p>
          <a:p>
            <a:pPr algn="ctr">
              <a:lnSpc>
                <a:spcPts val="2800"/>
              </a:lnSpc>
            </a:pPr>
            <a:endParaRPr lang="en-US" sz="2000">
              <a:solidFill>
                <a:srgbClr val="000000"/>
              </a:solidFill>
              <a:latin typeface="Canva Sans"/>
              <a:ea typeface="Canva Sans"/>
              <a:cs typeface="Canva Sans"/>
              <a:sym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3254" y="672312"/>
            <a:ext cx="15781492" cy="7787522"/>
          </a:xfrm>
          <a:prstGeom prst="rect">
            <a:avLst/>
          </a:prstGeom>
        </p:spPr>
        <p:txBody>
          <a:bodyPr lIns="0" tIns="0" rIns="0" bIns="0" rtlCol="0" anchor="t">
            <a:spAutoFit/>
          </a:bodyPr>
          <a:lstStyle/>
          <a:p>
            <a:pPr algn="ctr">
              <a:lnSpc>
                <a:spcPts val="9100"/>
              </a:lnSpc>
            </a:pPr>
            <a:r>
              <a:rPr lang="en-US" sz="6500" b="1" spc="-130">
                <a:solidFill>
                  <a:srgbClr val="680B13"/>
                </a:solidFill>
                <a:latin typeface="Canva Sans Bold"/>
                <a:ea typeface="Canva Sans Bold"/>
                <a:cs typeface="Canva Sans Bold"/>
                <a:sym typeface="Canva Sans Bold"/>
              </a:rPr>
              <a:t>SBDC 2023 Report</a:t>
            </a:r>
          </a:p>
          <a:p>
            <a:pPr algn="ctr">
              <a:lnSpc>
                <a:spcPts val="5880"/>
              </a:lnSpc>
            </a:pPr>
            <a:endParaRPr lang="en-US" sz="6500" b="1" spc="-130">
              <a:solidFill>
                <a:srgbClr val="680B13"/>
              </a:solidFill>
              <a:latin typeface="Canva Sans Bold"/>
              <a:ea typeface="Canva Sans Bold"/>
              <a:cs typeface="Canva Sans Bold"/>
              <a:sym typeface="Canva Sans Bold"/>
            </a:endParaRPr>
          </a:p>
          <a:p>
            <a:pPr marL="820424" lvl="1" indent="-410212" algn="l">
              <a:lnSpc>
                <a:spcPts val="5320"/>
              </a:lnSpc>
              <a:buFont typeface="Arial"/>
              <a:buChar char="•"/>
            </a:pPr>
            <a:r>
              <a:rPr lang="en-US" sz="3800" spc="-76">
                <a:solidFill>
                  <a:srgbClr val="000000"/>
                </a:solidFill>
                <a:latin typeface="Canva Sans"/>
                <a:ea typeface="Canva Sans"/>
                <a:cs typeface="Canva Sans"/>
                <a:sym typeface="Canva Sans"/>
              </a:rPr>
              <a:t>Capital Infusion verified by Clients in writing:  $2,219,366.00</a:t>
            </a:r>
          </a:p>
          <a:p>
            <a:pPr marL="820424" lvl="1" indent="-410212" algn="l">
              <a:lnSpc>
                <a:spcPts val="5320"/>
              </a:lnSpc>
              <a:buFont typeface="Arial"/>
              <a:buChar char="•"/>
            </a:pPr>
            <a:r>
              <a:rPr lang="en-US" sz="3800" spc="-76">
                <a:solidFill>
                  <a:srgbClr val="000000"/>
                </a:solidFill>
                <a:latin typeface="Canva Sans"/>
                <a:ea typeface="Canva Sans"/>
                <a:cs typeface="Canva Sans"/>
                <a:sym typeface="Canva Sans"/>
              </a:rPr>
              <a:t>Jobs Created and/or retained as verified by Clients:  83</a:t>
            </a:r>
          </a:p>
          <a:p>
            <a:pPr marL="820424" lvl="1" indent="-410212" algn="l">
              <a:lnSpc>
                <a:spcPts val="5320"/>
              </a:lnSpc>
              <a:buFont typeface="Arial"/>
              <a:buChar char="•"/>
            </a:pPr>
            <a:r>
              <a:rPr lang="en-US" sz="3800" spc="-76">
                <a:solidFill>
                  <a:srgbClr val="000000"/>
                </a:solidFill>
                <a:latin typeface="Canva Sans"/>
                <a:ea typeface="Canva Sans"/>
                <a:cs typeface="Canva Sans"/>
                <a:sym typeface="Canva Sans"/>
              </a:rPr>
              <a:t>Business Start Ups as verified by Clients:  12+</a:t>
            </a:r>
          </a:p>
          <a:p>
            <a:pPr marL="820424" lvl="1" indent="-410212" algn="l">
              <a:lnSpc>
                <a:spcPts val="5320"/>
              </a:lnSpc>
              <a:buFont typeface="Arial"/>
              <a:buChar char="•"/>
            </a:pPr>
            <a:r>
              <a:rPr lang="en-US" sz="3800" spc="-76">
                <a:solidFill>
                  <a:srgbClr val="000000"/>
                </a:solidFill>
                <a:latin typeface="Canva Sans"/>
                <a:ea typeface="Canva Sans"/>
                <a:cs typeface="Canva Sans"/>
                <a:sym typeface="Canva Sans"/>
              </a:rPr>
              <a:t>Total Clients Advised during 2023:  103</a:t>
            </a:r>
          </a:p>
          <a:p>
            <a:pPr algn="l">
              <a:lnSpc>
                <a:spcPts val="6299"/>
              </a:lnSpc>
            </a:pPr>
            <a:endParaRPr lang="en-US" sz="3800" spc="-76">
              <a:solidFill>
                <a:srgbClr val="000000"/>
              </a:solidFill>
              <a:latin typeface="Canva Sans"/>
              <a:ea typeface="Canva Sans"/>
              <a:cs typeface="Canva Sans"/>
              <a:sym typeface="Canva Sans"/>
            </a:endParaRPr>
          </a:p>
          <a:p>
            <a:pPr algn="ctr">
              <a:lnSpc>
                <a:spcPts val="5180"/>
              </a:lnSpc>
            </a:pPr>
            <a:r>
              <a:rPr lang="en-US" sz="3700" spc="-74">
                <a:solidFill>
                  <a:srgbClr val="000000"/>
                </a:solidFill>
                <a:latin typeface="Canva Sans"/>
                <a:ea typeface="Canva Sans"/>
                <a:cs typeface="Canva Sans"/>
                <a:sym typeface="Canva Sans"/>
              </a:rPr>
              <a:t>**NOTE: These numbers do not reflect outcomes reported through our ADO contract/County contracts/other Grant Funded Programs.</a:t>
            </a:r>
          </a:p>
          <a:p>
            <a:pPr algn="ctr">
              <a:lnSpc>
                <a:spcPts val="9100"/>
              </a:lnSpc>
              <a:spcBef>
                <a:spcPct val="0"/>
              </a:spcBef>
            </a:pPr>
            <a:endParaRPr lang="en-US" sz="3700" spc="-74">
              <a:solidFill>
                <a:srgbClr val="000000"/>
              </a:solidFill>
              <a:latin typeface="Canva Sans"/>
              <a:ea typeface="Canva Sans"/>
              <a:cs typeface="Canva Sans"/>
              <a:sym typeface="Canva Sans"/>
            </a:endParaRPr>
          </a:p>
        </p:txBody>
      </p:sp>
      <p:sp>
        <p:nvSpPr>
          <p:cNvPr id="3" name="Freeform 3"/>
          <p:cNvSpPr/>
          <p:nvPr/>
        </p:nvSpPr>
        <p:spPr>
          <a:xfrm>
            <a:off x="7853069" y="7989380"/>
            <a:ext cx="2581863" cy="2013377"/>
          </a:xfrm>
          <a:custGeom>
            <a:avLst/>
            <a:gdLst/>
            <a:ahLst/>
            <a:cxnLst/>
            <a:rect l="l" t="t" r="r" b="b"/>
            <a:pathLst>
              <a:path w="2581863" h="2013377">
                <a:moveTo>
                  <a:pt x="0" y="0"/>
                </a:moveTo>
                <a:lnTo>
                  <a:pt x="2581862" y="0"/>
                </a:lnTo>
                <a:lnTo>
                  <a:pt x="2581862" y="2013377"/>
                </a:lnTo>
                <a:lnTo>
                  <a:pt x="0" y="2013377"/>
                </a:lnTo>
                <a:lnTo>
                  <a:pt x="0" y="0"/>
                </a:lnTo>
                <a:close/>
              </a:path>
            </a:pathLst>
          </a:custGeom>
          <a:blipFill>
            <a:blip r:embed="rId2"/>
            <a:stretch>
              <a:fillRect t="-14117" b="-14117"/>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7306" y="515413"/>
            <a:ext cx="2970825" cy="2970825"/>
          </a:xfrm>
          <a:custGeom>
            <a:avLst/>
            <a:gdLst/>
            <a:ahLst/>
            <a:cxnLst/>
            <a:rect l="l" t="t" r="r" b="b"/>
            <a:pathLst>
              <a:path w="2970825" h="2970825">
                <a:moveTo>
                  <a:pt x="0" y="0"/>
                </a:moveTo>
                <a:lnTo>
                  <a:pt x="2970825" y="0"/>
                </a:lnTo>
                <a:lnTo>
                  <a:pt x="2970825" y="2970825"/>
                </a:lnTo>
                <a:lnTo>
                  <a:pt x="0" y="2970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980073" y="515413"/>
            <a:ext cx="2710825" cy="2700659"/>
          </a:xfrm>
          <a:custGeom>
            <a:avLst/>
            <a:gdLst/>
            <a:ahLst/>
            <a:cxnLst/>
            <a:rect l="l" t="t" r="r" b="b"/>
            <a:pathLst>
              <a:path w="2710825" h="2700659">
                <a:moveTo>
                  <a:pt x="0" y="0"/>
                </a:moveTo>
                <a:lnTo>
                  <a:pt x="2710825" y="0"/>
                </a:lnTo>
                <a:lnTo>
                  <a:pt x="2710825" y="2700660"/>
                </a:lnTo>
                <a:lnTo>
                  <a:pt x="0" y="2700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57306" y="6724169"/>
            <a:ext cx="2933075" cy="2933075"/>
          </a:xfrm>
          <a:custGeom>
            <a:avLst/>
            <a:gdLst/>
            <a:ahLst/>
            <a:cxnLst/>
            <a:rect l="l" t="t" r="r" b="b"/>
            <a:pathLst>
              <a:path w="2933075" h="2933075">
                <a:moveTo>
                  <a:pt x="0" y="0"/>
                </a:moveTo>
                <a:lnTo>
                  <a:pt x="2933075" y="0"/>
                </a:lnTo>
                <a:lnTo>
                  <a:pt x="2933075" y="2933075"/>
                </a:lnTo>
                <a:lnTo>
                  <a:pt x="0" y="29330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980073" y="7031132"/>
            <a:ext cx="2710825" cy="2626112"/>
          </a:xfrm>
          <a:custGeom>
            <a:avLst/>
            <a:gdLst/>
            <a:ahLst/>
            <a:cxnLst/>
            <a:rect l="l" t="t" r="r" b="b"/>
            <a:pathLst>
              <a:path w="2710825" h="2626112">
                <a:moveTo>
                  <a:pt x="0" y="0"/>
                </a:moveTo>
                <a:lnTo>
                  <a:pt x="2710825" y="0"/>
                </a:lnTo>
                <a:lnTo>
                  <a:pt x="2710825" y="2626112"/>
                </a:lnTo>
                <a:lnTo>
                  <a:pt x="0" y="2626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510744" y="7810904"/>
            <a:ext cx="2774187" cy="2368462"/>
          </a:xfrm>
          <a:custGeom>
            <a:avLst/>
            <a:gdLst/>
            <a:ahLst/>
            <a:cxnLst/>
            <a:rect l="l" t="t" r="r" b="b"/>
            <a:pathLst>
              <a:path w="2774187" h="2368462">
                <a:moveTo>
                  <a:pt x="0" y="0"/>
                </a:moveTo>
                <a:lnTo>
                  <a:pt x="2774187" y="0"/>
                </a:lnTo>
                <a:lnTo>
                  <a:pt x="2774187" y="2368462"/>
                </a:lnTo>
                <a:lnTo>
                  <a:pt x="0" y="23684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7283540" y="4043410"/>
            <a:ext cx="3228595" cy="3424593"/>
          </a:xfrm>
          <a:custGeom>
            <a:avLst/>
            <a:gdLst/>
            <a:ahLst/>
            <a:cxnLst/>
            <a:rect l="l" t="t" r="r" b="b"/>
            <a:pathLst>
              <a:path w="3228595" h="3424593">
                <a:moveTo>
                  <a:pt x="0" y="0"/>
                </a:moveTo>
                <a:lnTo>
                  <a:pt x="3228595" y="0"/>
                </a:lnTo>
                <a:lnTo>
                  <a:pt x="3228595" y="3424594"/>
                </a:lnTo>
                <a:lnTo>
                  <a:pt x="0" y="3424594"/>
                </a:lnTo>
                <a:lnTo>
                  <a:pt x="0" y="0"/>
                </a:lnTo>
                <a:close/>
              </a:path>
            </a:pathLst>
          </a:custGeom>
          <a:blipFill>
            <a:blip r:embed="rId12"/>
            <a:stretch>
              <a:fillRect b="-19970"/>
            </a:stretch>
          </a:blipFill>
        </p:spPr>
        <p:txBody>
          <a:bodyPr/>
          <a:lstStyle/>
          <a:p>
            <a:endParaRPr lang="en-US"/>
          </a:p>
        </p:txBody>
      </p:sp>
      <p:sp>
        <p:nvSpPr>
          <p:cNvPr id="8" name="TextBox 8"/>
          <p:cNvSpPr txBox="1"/>
          <p:nvPr/>
        </p:nvSpPr>
        <p:spPr>
          <a:xfrm>
            <a:off x="6685710" y="391588"/>
            <a:ext cx="4916581" cy="1127659"/>
          </a:xfrm>
          <a:prstGeom prst="rect">
            <a:avLst/>
          </a:prstGeom>
        </p:spPr>
        <p:txBody>
          <a:bodyPr lIns="0" tIns="0" rIns="0" bIns="0" rtlCol="0" anchor="t">
            <a:spAutoFit/>
          </a:bodyPr>
          <a:lstStyle/>
          <a:p>
            <a:pPr algn="ctr">
              <a:lnSpc>
                <a:spcPts val="9240"/>
              </a:lnSpc>
            </a:pPr>
            <a:r>
              <a:rPr lang="en-US" sz="6600" b="1" spc="-132">
                <a:solidFill>
                  <a:srgbClr val="680B13"/>
                </a:solidFill>
                <a:latin typeface="Canva Sans Bold"/>
                <a:ea typeface="Canva Sans Bold"/>
                <a:cs typeface="Canva Sans Bold"/>
                <a:sym typeface="Canva Sans Bold"/>
              </a:rPr>
              <a:t>FOLLOW US </a:t>
            </a:r>
          </a:p>
        </p:txBody>
      </p:sp>
      <p:sp>
        <p:nvSpPr>
          <p:cNvPr id="9" name="TextBox 9"/>
          <p:cNvSpPr txBox="1"/>
          <p:nvPr/>
        </p:nvSpPr>
        <p:spPr>
          <a:xfrm>
            <a:off x="9384165" y="2064820"/>
            <a:ext cx="9525" cy="1292791"/>
          </a:xfrm>
          <a:prstGeom prst="rect">
            <a:avLst/>
          </a:prstGeom>
        </p:spPr>
        <p:txBody>
          <a:bodyPr lIns="0" tIns="0" rIns="0" bIns="0" rtlCol="0" anchor="t">
            <a:spAutoFit/>
          </a:bodyPr>
          <a:lstStyle/>
          <a:p>
            <a:pPr algn="ctr">
              <a:lnSpc>
                <a:spcPts val="10639"/>
              </a:lnSpc>
            </a:pPr>
            <a:endParaRPr/>
          </a:p>
        </p:txBody>
      </p:sp>
      <p:sp>
        <p:nvSpPr>
          <p:cNvPr id="10" name="TextBox 10"/>
          <p:cNvSpPr txBox="1"/>
          <p:nvPr/>
        </p:nvSpPr>
        <p:spPr>
          <a:xfrm>
            <a:off x="3628131" y="1803785"/>
            <a:ext cx="11351942" cy="2113221"/>
          </a:xfrm>
          <a:prstGeom prst="rect">
            <a:avLst/>
          </a:prstGeom>
        </p:spPr>
        <p:txBody>
          <a:bodyPr lIns="0" tIns="0" rIns="0" bIns="0" rtlCol="0" anchor="t">
            <a:spAutoFit/>
          </a:bodyPr>
          <a:lstStyle/>
          <a:p>
            <a:pPr algn="ctr">
              <a:lnSpc>
                <a:spcPts val="4267"/>
              </a:lnSpc>
            </a:pPr>
            <a:r>
              <a:rPr lang="en-US" sz="3048" b="1">
                <a:solidFill>
                  <a:srgbClr val="000000"/>
                </a:solidFill>
                <a:latin typeface="Canva Sans Bold"/>
                <a:ea typeface="Canva Sans Bold"/>
                <a:cs typeface="Canva Sans Bold"/>
                <a:sym typeface="Canva Sans Bold"/>
              </a:rPr>
              <a:t>To get up to date information on New Programs, Small Business Resources &amp; Training Opportunities.  </a:t>
            </a:r>
          </a:p>
          <a:p>
            <a:pPr algn="ctr">
              <a:lnSpc>
                <a:spcPts val="4267"/>
              </a:lnSpc>
            </a:pPr>
            <a:endParaRPr lang="en-US" sz="3048" b="1">
              <a:solidFill>
                <a:srgbClr val="000000"/>
              </a:solidFill>
              <a:latin typeface="Canva Sans Bold"/>
              <a:ea typeface="Canva Sans Bold"/>
              <a:cs typeface="Canva Sans Bold"/>
              <a:sym typeface="Canva Sans Bold"/>
            </a:endParaRPr>
          </a:p>
          <a:p>
            <a:pPr algn="ctr">
              <a:lnSpc>
                <a:spcPts val="4267"/>
              </a:lnSpc>
            </a:pPr>
            <a:r>
              <a:rPr lang="en-US" sz="3048" b="1">
                <a:solidFill>
                  <a:srgbClr val="000000"/>
                </a:solidFill>
                <a:latin typeface="Canva Sans Bold"/>
                <a:ea typeface="Canva Sans Bold"/>
                <a:cs typeface="Canva Sans Bold"/>
                <a:sym typeface="Canva Sans Bold"/>
              </a:rPr>
              <a:t>You can also sign up for our monthly newsletter!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Freeform 2"/>
          <p:cNvSpPr/>
          <p:nvPr/>
        </p:nvSpPr>
        <p:spPr>
          <a:xfrm>
            <a:off x="5435065" y="1756030"/>
            <a:ext cx="7417869" cy="7502270"/>
          </a:xfrm>
          <a:custGeom>
            <a:avLst/>
            <a:gdLst/>
            <a:ahLst/>
            <a:cxnLst/>
            <a:rect l="l" t="t" r="r" b="b"/>
            <a:pathLst>
              <a:path w="7417869" h="7502270">
                <a:moveTo>
                  <a:pt x="0" y="0"/>
                </a:moveTo>
                <a:lnTo>
                  <a:pt x="7417870" y="0"/>
                </a:lnTo>
                <a:lnTo>
                  <a:pt x="7417870" y="7502270"/>
                </a:lnTo>
                <a:lnTo>
                  <a:pt x="0" y="75022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133465" y="159749"/>
            <a:ext cx="8021070" cy="1566452"/>
          </a:xfrm>
          <a:prstGeom prst="rect">
            <a:avLst/>
          </a:prstGeom>
        </p:spPr>
        <p:txBody>
          <a:bodyPr lIns="0" tIns="0" rIns="0" bIns="0" rtlCol="0" anchor="t">
            <a:spAutoFit/>
          </a:bodyPr>
          <a:lstStyle/>
          <a:p>
            <a:pPr algn="ctr">
              <a:lnSpc>
                <a:spcPts val="12880"/>
              </a:lnSpc>
            </a:pPr>
            <a:r>
              <a:rPr lang="en-US" sz="9200" b="1">
                <a:solidFill>
                  <a:srgbClr val="680B13"/>
                </a:solidFill>
                <a:latin typeface="Canva Sans Bold"/>
                <a:ea typeface="Canva Sans Bold"/>
                <a:cs typeface="Canva Sans Bold"/>
                <a:sym typeface="Canva Sans Bold"/>
              </a:rPr>
              <a:t>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38688" y="570447"/>
            <a:ext cx="8810625" cy="1566452"/>
          </a:xfrm>
          <a:prstGeom prst="rect">
            <a:avLst/>
          </a:prstGeom>
        </p:spPr>
        <p:txBody>
          <a:bodyPr lIns="0" tIns="0" rIns="0" bIns="0" rtlCol="0" anchor="t">
            <a:spAutoFit/>
          </a:bodyPr>
          <a:lstStyle/>
          <a:p>
            <a:pPr algn="ctr">
              <a:lnSpc>
                <a:spcPts val="12880"/>
              </a:lnSpc>
            </a:pPr>
            <a:r>
              <a:rPr lang="en-US" sz="9200" b="1">
                <a:solidFill>
                  <a:srgbClr val="680B13"/>
                </a:solidFill>
                <a:latin typeface="Canva Sans Bold"/>
                <a:ea typeface="Canva Sans Bold"/>
                <a:cs typeface="Canva Sans Bold"/>
                <a:sym typeface="Canva Sans Bold"/>
              </a:rPr>
              <a:t>CONTACT INFO</a:t>
            </a:r>
          </a:p>
        </p:txBody>
      </p:sp>
      <p:sp>
        <p:nvSpPr>
          <p:cNvPr id="3" name="TextBox 3"/>
          <p:cNvSpPr txBox="1"/>
          <p:nvPr/>
        </p:nvSpPr>
        <p:spPr>
          <a:xfrm>
            <a:off x="4499359" y="2289300"/>
            <a:ext cx="9289282" cy="4637906"/>
          </a:xfrm>
          <a:prstGeom prst="rect">
            <a:avLst/>
          </a:prstGeom>
        </p:spPr>
        <p:txBody>
          <a:bodyPr lIns="0" tIns="0" rIns="0" bIns="0" rtlCol="0" anchor="t">
            <a:spAutoFit/>
          </a:bodyPr>
          <a:lstStyle/>
          <a:p>
            <a:pPr algn="ctr">
              <a:lnSpc>
                <a:spcPts val="4759"/>
              </a:lnSpc>
            </a:pPr>
            <a:r>
              <a:rPr lang="en-US" sz="3399" b="1">
                <a:solidFill>
                  <a:srgbClr val="000000"/>
                </a:solidFill>
                <a:latin typeface="Canva Sans Bold"/>
                <a:ea typeface="Canva Sans Bold"/>
                <a:cs typeface="Canva Sans Bold"/>
                <a:sym typeface="Canva Sans Bold"/>
              </a:rPr>
              <a:t> 238 East Oak</a:t>
            </a:r>
          </a:p>
          <a:p>
            <a:pPr algn="ctr">
              <a:lnSpc>
                <a:spcPts val="4759"/>
              </a:lnSpc>
            </a:pPr>
            <a:r>
              <a:rPr lang="en-US" sz="3399" b="1">
                <a:solidFill>
                  <a:srgbClr val="000000"/>
                </a:solidFill>
                <a:latin typeface="Canva Sans Bold"/>
                <a:ea typeface="Canva Sans Bold"/>
                <a:cs typeface="Canva Sans Bold"/>
                <a:sym typeface="Canva Sans Bold"/>
              </a:rPr>
              <a:t> Okanogan, WA 98840</a:t>
            </a:r>
          </a:p>
          <a:p>
            <a:pPr algn="ctr">
              <a:lnSpc>
                <a:spcPts val="4759"/>
              </a:lnSpc>
            </a:pPr>
            <a:r>
              <a:rPr lang="en-US" sz="3399" b="1">
                <a:solidFill>
                  <a:srgbClr val="000000"/>
                </a:solidFill>
                <a:latin typeface="Canva Sans Bold"/>
                <a:ea typeface="Canva Sans Bold"/>
                <a:cs typeface="Canva Sans Bold"/>
                <a:sym typeface="Canva Sans Bold"/>
              </a:rPr>
              <a:t>(509) 826-5107</a:t>
            </a:r>
          </a:p>
          <a:p>
            <a:pPr algn="ctr">
              <a:lnSpc>
                <a:spcPts val="3640"/>
              </a:lnSpc>
            </a:pPr>
            <a:endParaRPr lang="en-US" sz="3399" b="1">
              <a:solidFill>
                <a:srgbClr val="000000"/>
              </a:solidFill>
              <a:latin typeface="Canva Sans Bold"/>
              <a:ea typeface="Canva Sans Bold"/>
              <a:cs typeface="Canva Sans Bold"/>
              <a:sym typeface="Canva Sans Bold"/>
            </a:endParaRPr>
          </a:p>
          <a:p>
            <a:pPr algn="ctr">
              <a:lnSpc>
                <a:spcPts val="4759"/>
              </a:lnSpc>
            </a:pPr>
            <a:r>
              <a:rPr lang="en-US" sz="3399" b="1">
                <a:solidFill>
                  <a:srgbClr val="000000"/>
                </a:solidFill>
                <a:latin typeface="Canva Sans Bold"/>
                <a:ea typeface="Canva Sans Bold"/>
                <a:cs typeface="Canva Sans Bold"/>
                <a:sym typeface="Canva Sans Bold"/>
              </a:rPr>
              <a:t>rholderdiefenbach@economic-alliance.com</a:t>
            </a:r>
          </a:p>
          <a:p>
            <a:pPr algn="ctr">
              <a:lnSpc>
                <a:spcPts val="4759"/>
              </a:lnSpc>
            </a:pPr>
            <a:r>
              <a:rPr lang="en-US" sz="3399" b="1">
                <a:solidFill>
                  <a:srgbClr val="000000"/>
                </a:solidFill>
                <a:latin typeface="Canva Sans Bold"/>
                <a:ea typeface="Canva Sans Bold"/>
                <a:cs typeface="Canva Sans Bold"/>
                <a:sym typeface="Canva Sans Bold"/>
              </a:rPr>
              <a:t>mason@economic-alliance.com</a:t>
            </a:r>
          </a:p>
          <a:p>
            <a:pPr algn="ctr">
              <a:lnSpc>
                <a:spcPts val="4759"/>
              </a:lnSpc>
            </a:pPr>
            <a:r>
              <a:rPr lang="en-US" sz="3399" b="1">
                <a:solidFill>
                  <a:srgbClr val="000000"/>
                </a:solidFill>
                <a:latin typeface="Canva Sans Bold"/>
                <a:ea typeface="Canva Sans Bold"/>
                <a:cs typeface="Canva Sans Bold"/>
                <a:sym typeface="Canva Sans Bold"/>
              </a:rPr>
              <a:t>Kaelyn@economic-alliance.com</a:t>
            </a:r>
          </a:p>
          <a:p>
            <a:pPr algn="ctr">
              <a:lnSpc>
                <a:spcPts val="4759"/>
              </a:lnSpc>
            </a:pPr>
            <a:r>
              <a:rPr lang="en-US" sz="3399" b="1">
                <a:solidFill>
                  <a:srgbClr val="000000"/>
                </a:solidFill>
                <a:latin typeface="Canva Sans Bold"/>
                <a:ea typeface="Canva Sans Bold"/>
                <a:cs typeface="Canva Sans Bold"/>
                <a:sym typeface="Canva Sans Bold"/>
              </a:rPr>
              <a:t>Leonel@economic-alliance.com</a:t>
            </a:r>
          </a:p>
        </p:txBody>
      </p:sp>
      <p:sp>
        <p:nvSpPr>
          <p:cNvPr id="4" name="Freeform 4"/>
          <p:cNvSpPr/>
          <p:nvPr/>
        </p:nvSpPr>
        <p:spPr>
          <a:xfrm>
            <a:off x="801415" y="7149218"/>
            <a:ext cx="5143623" cy="2217377"/>
          </a:xfrm>
          <a:custGeom>
            <a:avLst/>
            <a:gdLst/>
            <a:ahLst/>
            <a:cxnLst/>
            <a:rect l="l" t="t" r="r" b="b"/>
            <a:pathLst>
              <a:path w="5143623" h="2217377">
                <a:moveTo>
                  <a:pt x="0" y="0"/>
                </a:moveTo>
                <a:lnTo>
                  <a:pt x="5143623" y="0"/>
                </a:lnTo>
                <a:lnTo>
                  <a:pt x="5143623" y="2217376"/>
                </a:lnTo>
                <a:lnTo>
                  <a:pt x="0" y="2217376"/>
                </a:lnTo>
                <a:lnTo>
                  <a:pt x="0" y="0"/>
                </a:lnTo>
                <a:close/>
              </a:path>
            </a:pathLst>
          </a:custGeom>
          <a:blipFill>
            <a:blip r:embed="rId2"/>
            <a:stretch>
              <a:fillRect/>
            </a:stretch>
          </a:blipFill>
        </p:spPr>
        <p:txBody>
          <a:bodyPr/>
          <a:lstStyle/>
          <a:p>
            <a:endParaRPr lang="en-US"/>
          </a:p>
        </p:txBody>
      </p:sp>
      <p:sp>
        <p:nvSpPr>
          <p:cNvPr id="5" name="Freeform 5"/>
          <p:cNvSpPr/>
          <p:nvPr/>
        </p:nvSpPr>
        <p:spPr>
          <a:xfrm>
            <a:off x="13588093" y="6676437"/>
            <a:ext cx="2581863" cy="2581863"/>
          </a:xfrm>
          <a:custGeom>
            <a:avLst/>
            <a:gdLst/>
            <a:ahLst/>
            <a:cxnLst/>
            <a:rect l="l" t="t" r="r" b="b"/>
            <a:pathLst>
              <a:path w="2581863" h="2581863">
                <a:moveTo>
                  <a:pt x="0" y="0"/>
                </a:moveTo>
                <a:lnTo>
                  <a:pt x="2581863" y="0"/>
                </a:lnTo>
                <a:lnTo>
                  <a:pt x="2581863" y="2581863"/>
                </a:lnTo>
                <a:lnTo>
                  <a:pt x="0" y="2581863"/>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16630" y="7188830"/>
            <a:ext cx="6342670" cy="2734277"/>
          </a:xfrm>
          <a:custGeom>
            <a:avLst/>
            <a:gdLst/>
            <a:ahLst/>
            <a:cxnLst/>
            <a:rect l="l" t="t" r="r" b="b"/>
            <a:pathLst>
              <a:path w="6342670" h="2734277">
                <a:moveTo>
                  <a:pt x="0" y="0"/>
                </a:moveTo>
                <a:lnTo>
                  <a:pt x="6342670" y="0"/>
                </a:lnTo>
                <a:lnTo>
                  <a:pt x="6342670" y="2734277"/>
                </a:lnTo>
                <a:lnTo>
                  <a:pt x="0" y="273427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477937"/>
            <a:ext cx="17259300" cy="1086734"/>
          </a:xfrm>
          <a:prstGeom prst="rect">
            <a:avLst/>
          </a:prstGeom>
        </p:spPr>
        <p:txBody>
          <a:bodyPr lIns="0" tIns="0" rIns="0" bIns="0" rtlCol="0" anchor="t">
            <a:spAutoFit/>
          </a:bodyPr>
          <a:lstStyle/>
          <a:p>
            <a:pPr algn="ctr">
              <a:lnSpc>
                <a:spcPts val="8871"/>
              </a:lnSpc>
              <a:spcBef>
                <a:spcPct val="0"/>
              </a:spcBef>
            </a:pPr>
            <a:r>
              <a:rPr lang="en-US" sz="6337" b="1" spc="-126">
                <a:solidFill>
                  <a:srgbClr val="680B13"/>
                </a:solidFill>
                <a:latin typeface="Canva Sans Bold"/>
                <a:ea typeface="Canva Sans Bold"/>
                <a:cs typeface="Canva Sans Bold"/>
                <a:sym typeface="Canva Sans Bold"/>
              </a:rPr>
              <a:t>WHAT IS THE ECONOMIC ALLIANCE?</a:t>
            </a:r>
          </a:p>
        </p:txBody>
      </p:sp>
      <p:sp>
        <p:nvSpPr>
          <p:cNvPr id="4" name="TextBox 4"/>
          <p:cNvSpPr txBox="1"/>
          <p:nvPr/>
        </p:nvSpPr>
        <p:spPr>
          <a:xfrm>
            <a:off x="441688" y="5873415"/>
            <a:ext cx="16692223" cy="4049692"/>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Canva Sans"/>
                <a:ea typeface="Canva Sans"/>
                <a:cs typeface="Canva Sans"/>
                <a:sym typeface="Canva Sans"/>
              </a:rPr>
              <a:t>The Economic Alliance promotes economic development in the region  through:</a:t>
            </a:r>
          </a:p>
          <a:p>
            <a:pPr marL="712476" lvl="1" indent="-356238" algn="l">
              <a:lnSpc>
                <a:spcPts val="4620"/>
              </a:lnSpc>
              <a:buFont typeface="Arial"/>
              <a:buChar char="•"/>
            </a:pPr>
            <a:r>
              <a:rPr lang="en-US" sz="3300">
                <a:solidFill>
                  <a:srgbClr val="000000"/>
                </a:solidFill>
                <a:latin typeface="Canva Sans"/>
                <a:ea typeface="Canva Sans"/>
                <a:cs typeface="Canva Sans"/>
                <a:sym typeface="Canva Sans"/>
              </a:rPr>
              <a:t>Planning</a:t>
            </a:r>
          </a:p>
          <a:p>
            <a:pPr marL="712476" lvl="1" indent="-356238" algn="l">
              <a:lnSpc>
                <a:spcPts val="4620"/>
              </a:lnSpc>
              <a:buFont typeface="Arial"/>
              <a:buChar char="•"/>
            </a:pPr>
            <a:r>
              <a:rPr lang="en-US" sz="3300">
                <a:solidFill>
                  <a:srgbClr val="000000"/>
                </a:solidFill>
                <a:latin typeface="Canva Sans"/>
                <a:ea typeface="Canva Sans"/>
                <a:cs typeface="Canva Sans"/>
                <a:sym typeface="Canva Sans"/>
              </a:rPr>
              <a:t>Research</a:t>
            </a:r>
          </a:p>
          <a:p>
            <a:pPr marL="712476" lvl="1" indent="-356238" algn="l">
              <a:lnSpc>
                <a:spcPts val="4620"/>
              </a:lnSpc>
              <a:buFont typeface="Arial"/>
              <a:buChar char="•"/>
            </a:pPr>
            <a:r>
              <a:rPr lang="en-US" sz="3300">
                <a:solidFill>
                  <a:srgbClr val="000000"/>
                </a:solidFill>
                <a:latin typeface="Canva Sans"/>
                <a:ea typeface="Canva Sans"/>
                <a:cs typeface="Canva Sans"/>
                <a:sym typeface="Canva Sans"/>
              </a:rPr>
              <a:t>Small Business Advising</a:t>
            </a:r>
          </a:p>
          <a:p>
            <a:pPr marL="712476" lvl="1" indent="-356238" algn="l">
              <a:lnSpc>
                <a:spcPts val="4620"/>
              </a:lnSpc>
              <a:buFont typeface="Arial"/>
              <a:buChar char="•"/>
            </a:pPr>
            <a:r>
              <a:rPr lang="en-US" sz="3300">
                <a:solidFill>
                  <a:srgbClr val="000000"/>
                </a:solidFill>
                <a:latin typeface="Canva Sans"/>
                <a:ea typeface="Canva Sans"/>
                <a:cs typeface="Canva Sans"/>
                <a:sym typeface="Canva Sans"/>
              </a:rPr>
              <a:t>Training</a:t>
            </a:r>
          </a:p>
          <a:p>
            <a:pPr marL="712476" lvl="1" indent="-356238" algn="l">
              <a:lnSpc>
                <a:spcPts val="4620"/>
              </a:lnSpc>
              <a:buFont typeface="Arial"/>
              <a:buChar char="•"/>
            </a:pPr>
            <a:r>
              <a:rPr lang="en-US" sz="3300">
                <a:solidFill>
                  <a:srgbClr val="000000"/>
                </a:solidFill>
                <a:latin typeface="Canva Sans"/>
                <a:ea typeface="Canva Sans"/>
                <a:cs typeface="Canva Sans"/>
                <a:sym typeface="Canva Sans"/>
              </a:rPr>
              <a:t>Technical Assistance</a:t>
            </a:r>
          </a:p>
          <a:p>
            <a:pPr marL="712476" lvl="1" indent="-356238" algn="l">
              <a:lnSpc>
                <a:spcPts val="4620"/>
              </a:lnSpc>
              <a:buFont typeface="Arial"/>
              <a:buChar char="•"/>
            </a:pPr>
            <a:r>
              <a:rPr lang="en-US" sz="3300">
                <a:solidFill>
                  <a:srgbClr val="000000"/>
                </a:solidFill>
                <a:latin typeface="Canva Sans"/>
                <a:ea typeface="Canva Sans"/>
                <a:cs typeface="Canva Sans"/>
                <a:sym typeface="Canva Sans"/>
              </a:rPr>
              <a:t> Infrastructure Development </a:t>
            </a:r>
          </a:p>
        </p:txBody>
      </p:sp>
      <p:sp>
        <p:nvSpPr>
          <p:cNvPr id="5" name="TextBox 5"/>
          <p:cNvSpPr txBox="1"/>
          <p:nvPr/>
        </p:nvSpPr>
        <p:spPr>
          <a:xfrm>
            <a:off x="441688" y="1016541"/>
            <a:ext cx="17404623" cy="6172289"/>
          </a:xfrm>
          <a:prstGeom prst="rect">
            <a:avLst/>
          </a:prstGeom>
        </p:spPr>
        <p:txBody>
          <a:bodyPr lIns="0" tIns="0" rIns="0" bIns="0" rtlCol="0" anchor="t">
            <a:spAutoFit/>
          </a:bodyPr>
          <a:lstStyle/>
          <a:p>
            <a:pPr algn="just">
              <a:lnSpc>
                <a:spcPts val="4689"/>
              </a:lnSpc>
            </a:pPr>
            <a:endParaRPr/>
          </a:p>
          <a:p>
            <a:pPr algn="just">
              <a:lnSpc>
                <a:spcPts val="4689"/>
              </a:lnSpc>
            </a:pPr>
            <a:r>
              <a:rPr lang="en-US" sz="3349">
                <a:solidFill>
                  <a:srgbClr val="000000"/>
                </a:solidFill>
                <a:latin typeface="Canva Sans"/>
                <a:ea typeface="Canva Sans"/>
                <a:cs typeface="Canva Sans"/>
                <a:sym typeface="Canva Sans"/>
              </a:rPr>
              <a:t>Alliance 2005 is a 501 (c) 3 non-profit organization.  We are governed by a 25 member board of directors who represent the 5 areas of the county, Industry, Small Business, city &amp; county government and the Colville Confederated Tribe.</a:t>
            </a:r>
          </a:p>
          <a:p>
            <a:pPr algn="just">
              <a:lnSpc>
                <a:spcPts val="2310"/>
              </a:lnSpc>
            </a:pPr>
            <a:endParaRPr lang="en-US" sz="3349">
              <a:solidFill>
                <a:srgbClr val="000000"/>
              </a:solidFill>
              <a:latin typeface="Canva Sans"/>
              <a:ea typeface="Canva Sans"/>
              <a:cs typeface="Canva Sans"/>
              <a:sym typeface="Canva Sans"/>
            </a:endParaRPr>
          </a:p>
          <a:p>
            <a:pPr algn="just">
              <a:lnSpc>
                <a:spcPts val="4689"/>
              </a:lnSpc>
            </a:pPr>
            <a:r>
              <a:rPr lang="en-US" sz="3349">
                <a:solidFill>
                  <a:srgbClr val="000000"/>
                </a:solidFill>
                <a:latin typeface="Canva Sans"/>
                <a:ea typeface="Canva Sans"/>
                <a:cs typeface="Canva Sans"/>
                <a:sym typeface="Canva Sans"/>
              </a:rPr>
              <a:t>"The Economic Alliance's mission is to facilitate partnerships with private, government, and tribal entities that will create an environment to nurture, support and recruit businesses and industry in Okanogan County.”</a:t>
            </a:r>
          </a:p>
          <a:p>
            <a:pPr algn="just">
              <a:lnSpc>
                <a:spcPts val="4689"/>
              </a:lnSpc>
            </a:pPr>
            <a:endParaRPr lang="en-US" sz="3349">
              <a:solidFill>
                <a:srgbClr val="000000"/>
              </a:solidFill>
              <a:latin typeface="Canva Sans"/>
              <a:ea typeface="Canva Sans"/>
              <a:cs typeface="Canva Sans"/>
              <a:sym typeface="Canva Sans"/>
            </a:endParaRPr>
          </a:p>
          <a:p>
            <a:pPr algn="just">
              <a:lnSpc>
                <a:spcPts val="4689"/>
              </a:lnSpc>
            </a:pPr>
            <a:endParaRPr lang="en-US" sz="3349">
              <a:solidFill>
                <a:srgbClr val="000000"/>
              </a:solidFill>
              <a:latin typeface="Canva Sans"/>
              <a:ea typeface="Canva Sans"/>
              <a:cs typeface="Canva Sans"/>
              <a:sym typeface="Canva Sans"/>
            </a:endParaRPr>
          </a:p>
          <a:p>
            <a:pPr algn="just">
              <a:lnSpc>
                <a:spcPts val="4689"/>
              </a:lnSpc>
              <a:spcBef>
                <a:spcPct val="0"/>
              </a:spcBef>
            </a:pPr>
            <a:endParaRPr lang="en-US" sz="3349">
              <a:solidFill>
                <a:srgbClr val="000000"/>
              </a:solidFill>
              <a:latin typeface="Canva Sans"/>
              <a:ea typeface="Canva Sans"/>
              <a:cs typeface="Canva Sans"/>
              <a:sym typeface="Canv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Freeform 2"/>
          <p:cNvSpPr/>
          <p:nvPr/>
        </p:nvSpPr>
        <p:spPr>
          <a:xfrm>
            <a:off x="12814747" y="5428545"/>
            <a:ext cx="5473253" cy="4782255"/>
          </a:xfrm>
          <a:custGeom>
            <a:avLst/>
            <a:gdLst/>
            <a:ahLst/>
            <a:cxnLst/>
            <a:rect l="l" t="t" r="r" b="b"/>
            <a:pathLst>
              <a:path w="5473253" h="4782255">
                <a:moveTo>
                  <a:pt x="0" y="0"/>
                </a:moveTo>
                <a:lnTo>
                  <a:pt x="5473253" y="0"/>
                </a:lnTo>
                <a:lnTo>
                  <a:pt x="5473253" y="4782255"/>
                </a:lnTo>
                <a:lnTo>
                  <a:pt x="0" y="478225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71222" y="1740450"/>
            <a:ext cx="15745557" cy="8123507"/>
          </a:xfrm>
          <a:prstGeom prst="rect">
            <a:avLst/>
          </a:prstGeom>
        </p:spPr>
        <p:txBody>
          <a:bodyPr lIns="0" tIns="0" rIns="0" bIns="0" rtlCol="0" anchor="t">
            <a:spAutoFit/>
          </a:bodyPr>
          <a:lstStyle/>
          <a:p>
            <a:pPr algn="l">
              <a:lnSpc>
                <a:spcPts val="4277"/>
              </a:lnSpc>
            </a:pPr>
            <a:r>
              <a:rPr lang="en-US" sz="3055" b="1" u="sng">
                <a:solidFill>
                  <a:srgbClr val="000000"/>
                </a:solidFill>
                <a:latin typeface="Canva Sans Bold"/>
                <a:ea typeface="Canva Sans Bold"/>
                <a:cs typeface="Canva Sans Bold"/>
                <a:sym typeface="Canva Sans Bold"/>
              </a:rPr>
              <a:t>Annual Funding</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Okanogan County .09 Fund for Economic Developments</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Washington State Department of Commerce ADO Funding</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WA Small Business Development Center (SBA)</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Okanogan PUD</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Okanogan County Tourism Council</a:t>
            </a:r>
          </a:p>
          <a:p>
            <a:pPr algn="l">
              <a:lnSpc>
                <a:spcPts val="4277"/>
              </a:lnSpc>
            </a:pPr>
            <a:endParaRPr lang="en-US" sz="3055">
              <a:solidFill>
                <a:srgbClr val="000000"/>
              </a:solidFill>
              <a:latin typeface="Canva Sans"/>
              <a:ea typeface="Canva Sans"/>
              <a:cs typeface="Canva Sans"/>
              <a:sym typeface="Canva Sans"/>
            </a:endParaRPr>
          </a:p>
          <a:p>
            <a:pPr algn="l">
              <a:lnSpc>
                <a:spcPts val="4277"/>
              </a:lnSpc>
            </a:pPr>
            <a:r>
              <a:rPr lang="en-US" sz="3055" b="1" u="sng">
                <a:solidFill>
                  <a:srgbClr val="000000"/>
                </a:solidFill>
                <a:latin typeface="Canva Sans Bold"/>
                <a:ea typeface="Canva Sans Bold"/>
                <a:cs typeface="Canva Sans Bold"/>
                <a:sym typeface="Canva Sans Bold"/>
              </a:rPr>
              <a:t>Grant Funding</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Washington State Microenterprise Association</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Washington Economic Development Finance Authority</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Community Foundation of NCW</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USDA Rural Business Development Grant Program</a:t>
            </a:r>
          </a:p>
          <a:p>
            <a:pPr marL="659648" lvl="1" indent="-329824" algn="l">
              <a:lnSpc>
                <a:spcPts val="4277"/>
              </a:lnSpc>
              <a:buFont typeface="Arial"/>
              <a:buChar char="•"/>
            </a:pPr>
            <a:r>
              <a:rPr lang="en-US" sz="3055">
                <a:solidFill>
                  <a:srgbClr val="000000"/>
                </a:solidFill>
                <a:latin typeface="Canva Sans"/>
                <a:ea typeface="Canva Sans"/>
                <a:cs typeface="Canva Sans"/>
                <a:sym typeface="Canva Sans"/>
              </a:rPr>
              <a:t>Others </a:t>
            </a:r>
          </a:p>
          <a:p>
            <a:pPr algn="l">
              <a:lnSpc>
                <a:spcPts val="4277"/>
              </a:lnSpc>
            </a:pPr>
            <a:endParaRPr lang="en-US" sz="3055">
              <a:solidFill>
                <a:srgbClr val="000000"/>
              </a:solidFill>
              <a:latin typeface="Canva Sans"/>
              <a:ea typeface="Canva Sans"/>
              <a:cs typeface="Canva Sans"/>
              <a:sym typeface="Canva Sans"/>
            </a:endParaRPr>
          </a:p>
          <a:p>
            <a:pPr algn="l">
              <a:lnSpc>
                <a:spcPts val="4277"/>
              </a:lnSpc>
            </a:pPr>
            <a:endParaRPr lang="en-US" sz="3055">
              <a:solidFill>
                <a:srgbClr val="000000"/>
              </a:solidFill>
              <a:latin typeface="Canva Sans"/>
              <a:ea typeface="Canva Sans"/>
              <a:cs typeface="Canva Sans"/>
              <a:sym typeface="Canva Sans"/>
            </a:endParaRPr>
          </a:p>
        </p:txBody>
      </p:sp>
      <p:sp>
        <p:nvSpPr>
          <p:cNvPr id="4" name="Freeform 4"/>
          <p:cNvSpPr/>
          <p:nvPr/>
        </p:nvSpPr>
        <p:spPr>
          <a:xfrm>
            <a:off x="13713029" y="1797600"/>
            <a:ext cx="3707145" cy="3707145"/>
          </a:xfrm>
          <a:custGeom>
            <a:avLst/>
            <a:gdLst/>
            <a:ahLst/>
            <a:cxnLst/>
            <a:rect l="l" t="t" r="r" b="b"/>
            <a:pathLst>
              <a:path w="3707145" h="3707145">
                <a:moveTo>
                  <a:pt x="0" y="0"/>
                </a:moveTo>
                <a:lnTo>
                  <a:pt x="3707145" y="0"/>
                </a:lnTo>
                <a:lnTo>
                  <a:pt x="3707145" y="3707145"/>
                </a:lnTo>
                <a:lnTo>
                  <a:pt x="0" y="37071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848768" y="438792"/>
            <a:ext cx="15745557" cy="1111158"/>
          </a:xfrm>
          <a:prstGeom prst="rect">
            <a:avLst/>
          </a:prstGeom>
        </p:spPr>
        <p:txBody>
          <a:bodyPr wrap="square" lIns="0" tIns="0" rIns="0" bIns="0" rtlCol="0" anchor="t">
            <a:spAutoFit/>
          </a:bodyPr>
          <a:lstStyle/>
          <a:p>
            <a:pPr algn="ctr">
              <a:lnSpc>
                <a:spcPts val="9100"/>
              </a:lnSpc>
              <a:spcBef>
                <a:spcPct val="0"/>
              </a:spcBef>
            </a:pPr>
            <a:r>
              <a:rPr lang="en-US" sz="6500" b="1" spc="-130" dirty="0">
                <a:solidFill>
                  <a:srgbClr val="680B13"/>
                </a:solidFill>
                <a:latin typeface="Canva Sans Bold"/>
                <a:ea typeface="Canva Sans Bold"/>
                <a:cs typeface="Canva Sans Bold"/>
                <a:sym typeface="Canva Sans Bold"/>
              </a:rPr>
              <a:t>Where does our Funding Come From??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Freeform 2"/>
          <p:cNvSpPr/>
          <p:nvPr/>
        </p:nvSpPr>
        <p:spPr>
          <a:xfrm>
            <a:off x="10645966" y="2942067"/>
            <a:ext cx="3595240" cy="2688692"/>
          </a:xfrm>
          <a:custGeom>
            <a:avLst/>
            <a:gdLst/>
            <a:ahLst/>
            <a:cxnLst/>
            <a:rect l="l" t="t" r="r" b="b"/>
            <a:pathLst>
              <a:path w="3595240" h="2688692">
                <a:moveTo>
                  <a:pt x="0" y="0"/>
                </a:moveTo>
                <a:lnTo>
                  <a:pt x="3595240" y="0"/>
                </a:lnTo>
                <a:lnTo>
                  <a:pt x="3595240" y="2688692"/>
                </a:lnTo>
                <a:lnTo>
                  <a:pt x="0" y="2688692"/>
                </a:lnTo>
                <a:lnTo>
                  <a:pt x="0" y="0"/>
                </a:lnTo>
                <a:close/>
              </a:path>
            </a:pathLst>
          </a:custGeom>
          <a:blipFill>
            <a:blip r:embed="rId2"/>
            <a:stretch>
              <a:fillRect t="-8686"/>
            </a:stretch>
          </a:blipFill>
        </p:spPr>
        <p:txBody>
          <a:bodyPr/>
          <a:lstStyle/>
          <a:p>
            <a:endParaRPr lang="en-US"/>
          </a:p>
        </p:txBody>
      </p:sp>
      <p:sp>
        <p:nvSpPr>
          <p:cNvPr id="3" name="Freeform 3"/>
          <p:cNvSpPr/>
          <p:nvPr/>
        </p:nvSpPr>
        <p:spPr>
          <a:xfrm>
            <a:off x="10645966" y="6090982"/>
            <a:ext cx="3595240" cy="2396827"/>
          </a:xfrm>
          <a:custGeom>
            <a:avLst/>
            <a:gdLst/>
            <a:ahLst/>
            <a:cxnLst/>
            <a:rect l="l" t="t" r="r" b="b"/>
            <a:pathLst>
              <a:path w="3595240" h="2396827">
                <a:moveTo>
                  <a:pt x="0" y="0"/>
                </a:moveTo>
                <a:lnTo>
                  <a:pt x="3595240" y="0"/>
                </a:lnTo>
                <a:lnTo>
                  <a:pt x="3595240" y="2396827"/>
                </a:lnTo>
                <a:lnTo>
                  <a:pt x="0" y="2396827"/>
                </a:lnTo>
                <a:lnTo>
                  <a:pt x="0" y="0"/>
                </a:lnTo>
                <a:close/>
              </a:path>
            </a:pathLst>
          </a:custGeom>
          <a:blipFill>
            <a:blip r:embed="rId3"/>
            <a:stretch>
              <a:fillRect/>
            </a:stretch>
          </a:blipFill>
        </p:spPr>
        <p:txBody>
          <a:bodyPr/>
          <a:lstStyle/>
          <a:p>
            <a:endParaRPr lang="en-US"/>
          </a:p>
        </p:txBody>
      </p:sp>
      <p:sp>
        <p:nvSpPr>
          <p:cNvPr id="4" name="Freeform 4"/>
          <p:cNvSpPr/>
          <p:nvPr/>
        </p:nvSpPr>
        <p:spPr>
          <a:xfrm>
            <a:off x="14450771" y="2942067"/>
            <a:ext cx="3609339" cy="2688692"/>
          </a:xfrm>
          <a:custGeom>
            <a:avLst/>
            <a:gdLst/>
            <a:ahLst/>
            <a:cxnLst/>
            <a:rect l="l" t="t" r="r" b="b"/>
            <a:pathLst>
              <a:path w="3609339" h="2688692">
                <a:moveTo>
                  <a:pt x="0" y="0"/>
                </a:moveTo>
                <a:lnTo>
                  <a:pt x="3609339" y="0"/>
                </a:lnTo>
                <a:lnTo>
                  <a:pt x="3609339" y="2688692"/>
                </a:lnTo>
                <a:lnTo>
                  <a:pt x="0" y="2688692"/>
                </a:lnTo>
                <a:lnTo>
                  <a:pt x="0" y="0"/>
                </a:lnTo>
                <a:close/>
              </a:path>
            </a:pathLst>
          </a:custGeom>
          <a:blipFill>
            <a:blip r:embed="rId4"/>
            <a:stretch>
              <a:fillRect l="-5869" r="-5869"/>
            </a:stretch>
          </a:blipFill>
        </p:spPr>
        <p:txBody>
          <a:bodyPr/>
          <a:lstStyle/>
          <a:p>
            <a:endParaRPr lang="en-US"/>
          </a:p>
        </p:txBody>
      </p:sp>
      <p:sp>
        <p:nvSpPr>
          <p:cNvPr id="5" name="Freeform 5"/>
          <p:cNvSpPr/>
          <p:nvPr/>
        </p:nvSpPr>
        <p:spPr>
          <a:xfrm>
            <a:off x="14450771" y="6090982"/>
            <a:ext cx="3609339" cy="2396827"/>
          </a:xfrm>
          <a:custGeom>
            <a:avLst/>
            <a:gdLst/>
            <a:ahLst/>
            <a:cxnLst/>
            <a:rect l="l" t="t" r="r" b="b"/>
            <a:pathLst>
              <a:path w="3609339" h="2396827">
                <a:moveTo>
                  <a:pt x="0" y="0"/>
                </a:moveTo>
                <a:lnTo>
                  <a:pt x="3609339" y="0"/>
                </a:lnTo>
                <a:lnTo>
                  <a:pt x="3609339" y="2396827"/>
                </a:lnTo>
                <a:lnTo>
                  <a:pt x="0" y="2396827"/>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0" y="159821"/>
            <a:ext cx="18288000" cy="2263591"/>
          </a:xfrm>
          <a:prstGeom prst="rect">
            <a:avLst/>
          </a:prstGeom>
        </p:spPr>
        <p:txBody>
          <a:bodyPr lIns="0" tIns="0" rIns="0" bIns="0" rtlCol="0" anchor="t">
            <a:spAutoFit/>
          </a:bodyPr>
          <a:lstStyle/>
          <a:p>
            <a:pPr algn="ctr">
              <a:lnSpc>
                <a:spcPts val="9100"/>
              </a:lnSpc>
              <a:spcBef>
                <a:spcPct val="0"/>
              </a:spcBef>
            </a:pPr>
            <a:r>
              <a:rPr lang="en-US" sz="6500" b="1" spc="-130">
                <a:solidFill>
                  <a:srgbClr val="680B13"/>
                </a:solidFill>
                <a:latin typeface="Canva Sans Bold"/>
                <a:ea typeface="Canva Sans Bold"/>
                <a:cs typeface="Canva Sans Bold"/>
                <a:sym typeface="Canva Sans Bold"/>
              </a:rPr>
              <a:t>Barriers and Challenges that Rural Businesses &amp; Communities Face</a:t>
            </a:r>
          </a:p>
        </p:txBody>
      </p:sp>
      <p:sp>
        <p:nvSpPr>
          <p:cNvPr id="7" name="TextBox 7"/>
          <p:cNvSpPr txBox="1"/>
          <p:nvPr/>
        </p:nvSpPr>
        <p:spPr>
          <a:xfrm>
            <a:off x="692384" y="2748200"/>
            <a:ext cx="9744032" cy="5698443"/>
          </a:xfrm>
          <a:prstGeom prst="rect">
            <a:avLst/>
          </a:prstGeom>
        </p:spPr>
        <p:txBody>
          <a:bodyPr lIns="0" tIns="0" rIns="0" bIns="0" rtlCol="0" anchor="t">
            <a:spAutoFit/>
          </a:bodyPr>
          <a:lstStyle/>
          <a:p>
            <a:pPr marL="703754" lvl="1" indent="-351877" algn="l">
              <a:lnSpc>
                <a:spcPts val="4563"/>
              </a:lnSpc>
              <a:buFont typeface="Arial"/>
              <a:buChar char="•"/>
            </a:pPr>
            <a:r>
              <a:rPr lang="en-US" sz="3259" spc="-65">
                <a:solidFill>
                  <a:srgbClr val="000000"/>
                </a:solidFill>
                <a:latin typeface="Canva Sans"/>
                <a:ea typeface="Canva Sans"/>
                <a:cs typeface="Canva Sans"/>
                <a:sym typeface="Canva Sans"/>
              </a:rPr>
              <a:t>Feeling Remote and Isolated</a:t>
            </a:r>
          </a:p>
          <a:p>
            <a:pPr marL="703754" lvl="1" indent="-351877" algn="l">
              <a:lnSpc>
                <a:spcPts val="4563"/>
              </a:lnSpc>
              <a:buFont typeface="Arial"/>
              <a:buChar char="•"/>
            </a:pPr>
            <a:r>
              <a:rPr lang="en-US" sz="3259" spc="-65">
                <a:solidFill>
                  <a:srgbClr val="000000"/>
                </a:solidFill>
                <a:latin typeface="Canva Sans"/>
                <a:ea typeface="Canva Sans"/>
                <a:cs typeface="Canva Sans"/>
                <a:sym typeface="Canva Sans"/>
              </a:rPr>
              <a:t>Connectivity-Lack of Broadband infrastructure</a:t>
            </a:r>
          </a:p>
          <a:p>
            <a:pPr marL="703754" lvl="1" indent="-351877" algn="l">
              <a:lnSpc>
                <a:spcPts val="4563"/>
              </a:lnSpc>
              <a:buFont typeface="Arial"/>
              <a:buChar char="•"/>
            </a:pPr>
            <a:r>
              <a:rPr lang="en-US" sz="3259" spc="-65">
                <a:solidFill>
                  <a:srgbClr val="000000"/>
                </a:solidFill>
                <a:latin typeface="Canva Sans"/>
                <a:ea typeface="Canva Sans"/>
                <a:cs typeface="Canva Sans"/>
                <a:sym typeface="Canva Sans"/>
              </a:rPr>
              <a:t>Workforce Housing</a:t>
            </a:r>
          </a:p>
          <a:p>
            <a:pPr marL="703754" lvl="1" indent="-351877" algn="l">
              <a:lnSpc>
                <a:spcPts val="4563"/>
              </a:lnSpc>
              <a:buFont typeface="Arial"/>
              <a:buChar char="•"/>
            </a:pPr>
            <a:r>
              <a:rPr lang="en-US" sz="3259" spc="-65">
                <a:solidFill>
                  <a:srgbClr val="000000"/>
                </a:solidFill>
                <a:latin typeface="Canva Sans"/>
                <a:ea typeface="Canva Sans"/>
                <a:cs typeface="Canva Sans"/>
                <a:sym typeface="Canva Sans"/>
              </a:rPr>
              <a:t>Lack of Childcare </a:t>
            </a:r>
          </a:p>
          <a:p>
            <a:pPr marL="703754" lvl="1" indent="-351877" algn="l">
              <a:lnSpc>
                <a:spcPts val="4563"/>
              </a:lnSpc>
              <a:buFont typeface="Arial"/>
              <a:buChar char="•"/>
            </a:pPr>
            <a:r>
              <a:rPr lang="en-US" sz="3259" spc="-65">
                <a:solidFill>
                  <a:srgbClr val="000000"/>
                </a:solidFill>
                <a:latin typeface="Canva Sans"/>
                <a:ea typeface="Canva Sans"/>
                <a:cs typeface="Canva Sans"/>
                <a:sym typeface="Canva Sans"/>
              </a:rPr>
              <a:t>Available Workforce</a:t>
            </a:r>
          </a:p>
          <a:p>
            <a:pPr marL="703754" lvl="1" indent="-351877" algn="l">
              <a:lnSpc>
                <a:spcPts val="4563"/>
              </a:lnSpc>
              <a:buFont typeface="Arial"/>
              <a:buChar char="•"/>
            </a:pPr>
            <a:r>
              <a:rPr lang="en-US" sz="3259" spc="-65">
                <a:solidFill>
                  <a:srgbClr val="000000"/>
                </a:solidFill>
                <a:latin typeface="Canva Sans"/>
                <a:ea typeface="Canva Sans"/>
                <a:cs typeface="Canva Sans"/>
                <a:sym typeface="Canva Sans"/>
              </a:rPr>
              <a:t>Public Infrastructure for growth</a:t>
            </a:r>
          </a:p>
          <a:p>
            <a:pPr marL="703754" lvl="1" indent="-351877" algn="l">
              <a:lnSpc>
                <a:spcPts val="4563"/>
              </a:lnSpc>
              <a:buFont typeface="Arial"/>
              <a:buChar char="•"/>
            </a:pPr>
            <a:r>
              <a:rPr lang="en-US" sz="3259" spc="-65">
                <a:solidFill>
                  <a:srgbClr val="000000"/>
                </a:solidFill>
                <a:latin typeface="Canva Sans"/>
                <a:ea typeface="Canva Sans"/>
                <a:cs typeface="Canva Sans"/>
                <a:sym typeface="Canva Sans"/>
              </a:rPr>
              <a:t>Transportation Costs</a:t>
            </a:r>
          </a:p>
          <a:p>
            <a:pPr marL="703754" lvl="1" indent="-351877" algn="l">
              <a:lnSpc>
                <a:spcPts val="4563"/>
              </a:lnSpc>
              <a:buFont typeface="Arial"/>
              <a:buChar char="•"/>
            </a:pPr>
            <a:r>
              <a:rPr lang="en-US" sz="3259" spc="-65">
                <a:solidFill>
                  <a:srgbClr val="000000"/>
                </a:solidFill>
                <a:latin typeface="Canva Sans"/>
                <a:ea typeface="Canva Sans"/>
                <a:cs typeface="Canva Sans"/>
                <a:sym typeface="Canva Sans"/>
              </a:rPr>
              <a:t>Capacity: Very small communities that lack  staffing to apply for grants or to facilitate projects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1464" y="5430482"/>
            <a:ext cx="7388749" cy="4943056"/>
          </a:xfrm>
          <a:custGeom>
            <a:avLst/>
            <a:gdLst/>
            <a:ahLst/>
            <a:cxnLst/>
            <a:rect l="l" t="t" r="r" b="b"/>
            <a:pathLst>
              <a:path w="7388749" h="4943056">
                <a:moveTo>
                  <a:pt x="0" y="0"/>
                </a:moveTo>
                <a:lnTo>
                  <a:pt x="7388750" y="0"/>
                </a:lnTo>
                <a:lnTo>
                  <a:pt x="7388750" y="4943056"/>
                </a:lnTo>
                <a:lnTo>
                  <a:pt x="0" y="4943056"/>
                </a:lnTo>
                <a:lnTo>
                  <a:pt x="0" y="0"/>
                </a:lnTo>
                <a:close/>
              </a:path>
            </a:pathLst>
          </a:custGeom>
          <a:blipFill>
            <a:blip r:embed="rId2"/>
            <a:stretch>
              <a:fillRect/>
            </a:stretch>
          </a:blipFill>
        </p:spPr>
        <p:txBody>
          <a:bodyPr/>
          <a:lstStyle/>
          <a:p>
            <a:endParaRPr lang="en-US"/>
          </a:p>
        </p:txBody>
      </p:sp>
      <p:sp>
        <p:nvSpPr>
          <p:cNvPr id="3" name="Freeform 3"/>
          <p:cNvSpPr/>
          <p:nvPr/>
        </p:nvSpPr>
        <p:spPr>
          <a:xfrm>
            <a:off x="437100" y="6321671"/>
            <a:ext cx="4613878" cy="2290578"/>
          </a:xfrm>
          <a:custGeom>
            <a:avLst/>
            <a:gdLst/>
            <a:ahLst/>
            <a:cxnLst/>
            <a:rect l="l" t="t" r="r" b="b"/>
            <a:pathLst>
              <a:path w="4613878" h="2290578">
                <a:moveTo>
                  <a:pt x="0" y="0"/>
                </a:moveTo>
                <a:lnTo>
                  <a:pt x="4613878" y="0"/>
                </a:lnTo>
                <a:lnTo>
                  <a:pt x="4613878" y="2290578"/>
                </a:lnTo>
                <a:lnTo>
                  <a:pt x="0" y="2290578"/>
                </a:lnTo>
                <a:lnTo>
                  <a:pt x="0" y="0"/>
                </a:lnTo>
                <a:close/>
              </a:path>
            </a:pathLst>
          </a:custGeom>
          <a:blipFill>
            <a:blip r:embed="rId3"/>
            <a:stretch>
              <a:fillRect/>
            </a:stretch>
          </a:blipFill>
        </p:spPr>
        <p:txBody>
          <a:bodyPr/>
          <a:lstStyle/>
          <a:p>
            <a:endParaRPr lang="en-US"/>
          </a:p>
        </p:txBody>
      </p:sp>
      <p:sp>
        <p:nvSpPr>
          <p:cNvPr id="4" name="Freeform 4"/>
          <p:cNvSpPr/>
          <p:nvPr/>
        </p:nvSpPr>
        <p:spPr>
          <a:xfrm>
            <a:off x="5050978" y="6111888"/>
            <a:ext cx="384273" cy="342003"/>
          </a:xfrm>
          <a:custGeom>
            <a:avLst/>
            <a:gdLst/>
            <a:ahLst/>
            <a:cxnLst/>
            <a:rect l="l" t="t" r="r" b="b"/>
            <a:pathLst>
              <a:path w="384273" h="342003">
                <a:moveTo>
                  <a:pt x="0" y="0"/>
                </a:moveTo>
                <a:lnTo>
                  <a:pt x="384273" y="0"/>
                </a:lnTo>
                <a:lnTo>
                  <a:pt x="384273" y="342003"/>
                </a:lnTo>
                <a:lnTo>
                  <a:pt x="0" y="3420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983240" y="-95250"/>
            <a:ext cx="16321520" cy="1898632"/>
          </a:xfrm>
          <a:prstGeom prst="rect">
            <a:avLst/>
          </a:prstGeom>
        </p:spPr>
        <p:txBody>
          <a:bodyPr lIns="0" tIns="0" rIns="0" bIns="0" rtlCol="0" anchor="t">
            <a:spAutoFit/>
          </a:bodyPr>
          <a:lstStyle/>
          <a:p>
            <a:pPr algn="ctr">
              <a:lnSpc>
                <a:spcPts val="7699"/>
              </a:lnSpc>
            </a:pPr>
            <a:r>
              <a:rPr lang="en-US" sz="5499" b="1">
                <a:solidFill>
                  <a:srgbClr val="680B13"/>
                </a:solidFill>
                <a:latin typeface="Canva Sans Bold"/>
                <a:ea typeface="Canva Sans Bold"/>
                <a:cs typeface="Canva Sans Bold"/>
                <a:sym typeface="Canva Sans Bold"/>
              </a:rPr>
              <a:t>How does the E.A. work with Entrepreneurs and </a:t>
            </a:r>
          </a:p>
          <a:p>
            <a:pPr algn="ctr">
              <a:lnSpc>
                <a:spcPts val="7699"/>
              </a:lnSpc>
            </a:pPr>
            <a:r>
              <a:rPr lang="en-US" sz="5499" b="1">
                <a:solidFill>
                  <a:srgbClr val="680B13"/>
                </a:solidFill>
                <a:latin typeface="Canva Sans Bold"/>
                <a:ea typeface="Canva Sans Bold"/>
                <a:cs typeface="Canva Sans Bold"/>
                <a:sym typeface="Canva Sans Bold"/>
              </a:rPr>
              <a:t>Small Businesses in Rural Okanogan County? </a:t>
            </a:r>
          </a:p>
        </p:txBody>
      </p:sp>
      <p:sp>
        <p:nvSpPr>
          <p:cNvPr id="6" name="TextBox 6"/>
          <p:cNvSpPr txBox="1"/>
          <p:nvPr/>
        </p:nvSpPr>
        <p:spPr>
          <a:xfrm>
            <a:off x="437100" y="2056100"/>
            <a:ext cx="7098850" cy="3453069"/>
          </a:xfrm>
          <a:prstGeom prst="rect">
            <a:avLst/>
          </a:prstGeom>
        </p:spPr>
        <p:txBody>
          <a:bodyPr lIns="0" tIns="0" rIns="0" bIns="0" rtlCol="0" anchor="t">
            <a:spAutoFit/>
          </a:bodyPr>
          <a:lstStyle/>
          <a:p>
            <a:pPr algn="ctr">
              <a:lnSpc>
                <a:spcPts val="3919"/>
              </a:lnSpc>
            </a:pPr>
            <a:r>
              <a:rPr lang="en-US" sz="2799" b="1" u="sng" spc="-55">
                <a:solidFill>
                  <a:srgbClr val="000000"/>
                </a:solidFill>
                <a:latin typeface="Canva Sans Bold"/>
                <a:ea typeface="Canva Sans Bold"/>
                <a:cs typeface="Canva Sans Bold"/>
                <a:sym typeface="Canva Sans Bold"/>
              </a:rPr>
              <a:t>PARTNERSHIPS</a:t>
            </a:r>
          </a:p>
          <a:p>
            <a:pPr marL="604516" lvl="1" indent="-302258" algn="l">
              <a:lnSpc>
                <a:spcPts val="3919"/>
              </a:lnSpc>
              <a:buFont typeface="Arial"/>
              <a:buChar char="•"/>
            </a:pPr>
            <a:r>
              <a:rPr lang="en-US" sz="2799" spc="-55">
                <a:solidFill>
                  <a:srgbClr val="000000"/>
                </a:solidFill>
                <a:latin typeface="Canva Sans"/>
                <a:ea typeface="Canva Sans"/>
                <a:cs typeface="Canva Sans"/>
                <a:sym typeface="Canva Sans"/>
              </a:rPr>
              <a:t>Cross-sector partnerships </a:t>
            </a:r>
          </a:p>
          <a:p>
            <a:pPr marL="604516" lvl="1" indent="-302258" algn="l">
              <a:lnSpc>
                <a:spcPts val="3919"/>
              </a:lnSpc>
              <a:buFont typeface="Arial"/>
              <a:buChar char="•"/>
            </a:pPr>
            <a:r>
              <a:rPr lang="en-US" sz="2799" spc="-55">
                <a:solidFill>
                  <a:srgbClr val="000000"/>
                </a:solidFill>
                <a:latin typeface="Canva Sans"/>
                <a:ea typeface="Canva Sans"/>
                <a:cs typeface="Canva Sans"/>
                <a:sym typeface="Canva Sans"/>
              </a:rPr>
              <a:t>Develop &amp; sustains authentic, trusting relationships</a:t>
            </a:r>
          </a:p>
          <a:p>
            <a:pPr marL="604516" lvl="1" indent="-302258" algn="l">
              <a:lnSpc>
                <a:spcPts val="3919"/>
              </a:lnSpc>
              <a:buFont typeface="Arial"/>
              <a:buChar char="•"/>
            </a:pPr>
            <a:r>
              <a:rPr lang="en-US" sz="2799" spc="-55">
                <a:solidFill>
                  <a:srgbClr val="000000"/>
                </a:solidFill>
                <a:latin typeface="Canva Sans"/>
                <a:ea typeface="Canva Sans"/>
                <a:cs typeface="Canva Sans"/>
                <a:sym typeface="Canva Sans"/>
              </a:rPr>
              <a:t>Honors diverse voices representing Okanogan County’s demographics.</a:t>
            </a:r>
          </a:p>
          <a:p>
            <a:pPr marL="604516" lvl="1" indent="-302258" algn="l">
              <a:lnSpc>
                <a:spcPts val="3919"/>
              </a:lnSpc>
              <a:buFont typeface="Arial"/>
              <a:buChar char="•"/>
            </a:pPr>
            <a:r>
              <a:rPr lang="en-US" sz="2799" spc="-55">
                <a:solidFill>
                  <a:srgbClr val="000000"/>
                </a:solidFill>
                <a:latin typeface="Canva Sans"/>
                <a:ea typeface="Canva Sans"/>
                <a:cs typeface="Canva Sans"/>
                <a:sym typeface="Canva Sans"/>
              </a:rPr>
              <a:t>Transparency</a:t>
            </a:r>
          </a:p>
        </p:txBody>
      </p:sp>
      <p:sp>
        <p:nvSpPr>
          <p:cNvPr id="7" name="TextBox 7"/>
          <p:cNvSpPr txBox="1"/>
          <p:nvPr/>
        </p:nvSpPr>
        <p:spPr>
          <a:xfrm>
            <a:off x="7091093" y="2056100"/>
            <a:ext cx="11196907" cy="1526488"/>
          </a:xfrm>
          <a:prstGeom prst="rect">
            <a:avLst/>
          </a:prstGeom>
        </p:spPr>
        <p:txBody>
          <a:bodyPr lIns="0" tIns="0" rIns="0" bIns="0" rtlCol="0" anchor="t">
            <a:spAutoFit/>
          </a:bodyPr>
          <a:lstStyle/>
          <a:p>
            <a:pPr algn="ctr">
              <a:lnSpc>
                <a:spcPts val="4059"/>
              </a:lnSpc>
            </a:pPr>
            <a:r>
              <a:rPr lang="en-US" sz="2899" b="1" u="sng" spc="-57">
                <a:solidFill>
                  <a:srgbClr val="000000"/>
                </a:solidFill>
                <a:latin typeface="Canva Sans Bold"/>
                <a:ea typeface="Canva Sans Bold"/>
                <a:cs typeface="Canva Sans Bold"/>
                <a:sym typeface="Canva Sans Bold"/>
              </a:rPr>
              <a:t>Ensure Equitable Access to Resources and Growth Opportunities</a:t>
            </a:r>
          </a:p>
          <a:p>
            <a:pPr algn="ctr">
              <a:lnSpc>
                <a:spcPts val="4059"/>
              </a:lnSpc>
            </a:pPr>
            <a:endParaRPr lang="en-US" sz="2899" b="1" u="sng" spc="-57">
              <a:solidFill>
                <a:srgbClr val="000000"/>
              </a:solidFill>
              <a:latin typeface="Canva Sans Bold"/>
              <a:ea typeface="Canva Sans Bold"/>
              <a:cs typeface="Canva Sans Bold"/>
              <a:sym typeface="Canva Sans Bold"/>
            </a:endParaRPr>
          </a:p>
          <a:p>
            <a:pPr algn="ctr">
              <a:lnSpc>
                <a:spcPts val="4059"/>
              </a:lnSpc>
              <a:spcBef>
                <a:spcPct val="0"/>
              </a:spcBef>
            </a:pPr>
            <a:endParaRPr lang="en-US" sz="2899" b="1" u="sng" spc="-57">
              <a:solidFill>
                <a:srgbClr val="000000"/>
              </a:solidFill>
              <a:latin typeface="Canva Sans Bold"/>
              <a:ea typeface="Canva Sans Bold"/>
              <a:cs typeface="Canva Sans Bold"/>
              <a:sym typeface="Canva Sans Bold"/>
            </a:endParaRPr>
          </a:p>
        </p:txBody>
      </p:sp>
      <p:sp>
        <p:nvSpPr>
          <p:cNvPr id="8" name="TextBox 8"/>
          <p:cNvSpPr txBox="1"/>
          <p:nvPr/>
        </p:nvSpPr>
        <p:spPr>
          <a:xfrm>
            <a:off x="8401066" y="2660479"/>
            <a:ext cx="9090710" cy="5640231"/>
          </a:xfrm>
          <a:prstGeom prst="rect">
            <a:avLst/>
          </a:prstGeom>
        </p:spPr>
        <p:txBody>
          <a:bodyPr lIns="0" tIns="0" rIns="0" bIns="0" rtlCol="0" anchor="t">
            <a:spAutoFit/>
          </a:bodyPr>
          <a:lstStyle/>
          <a:p>
            <a:pPr algn="l">
              <a:lnSpc>
                <a:spcPts val="4110"/>
              </a:lnSpc>
            </a:pPr>
            <a:r>
              <a:rPr lang="en-US" sz="2936">
                <a:solidFill>
                  <a:srgbClr val="000000"/>
                </a:solidFill>
                <a:latin typeface="Canva Sans"/>
                <a:ea typeface="Canva Sans"/>
                <a:cs typeface="Canva Sans"/>
                <a:sym typeface="Canva Sans"/>
              </a:rPr>
              <a:t>•Communication Strategy (Chambers, Twisp Works, Cities, County) Newsletters, Social Media</a:t>
            </a:r>
          </a:p>
          <a:p>
            <a:pPr algn="l">
              <a:lnSpc>
                <a:spcPts val="4110"/>
              </a:lnSpc>
            </a:pPr>
            <a:r>
              <a:rPr lang="en-US" sz="2936">
                <a:solidFill>
                  <a:srgbClr val="000000"/>
                </a:solidFill>
                <a:latin typeface="Canva Sans"/>
                <a:ea typeface="Canva Sans"/>
                <a:cs typeface="Canva Sans"/>
                <a:sym typeface="Canva Sans"/>
              </a:rPr>
              <a:t>•Education &amp; Training (SBRTC, PTAC, NNDF, WVC, etc)</a:t>
            </a:r>
          </a:p>
          <a:p>
            <a:pPr algn="l">
              <a:lnSpc>
                <a:spcPts val="4110"/>
              </a:lnSpc>
            </a:pPr>
            <a:r>
              <a:rPr lang="en-US" sz="2936">
                <a:solidFill>
                  <a:srgbClr val="000000"/>
                </a:solidFill>
                <a:latin typeface="Canva Sans"/>
                <a:ea typeface="Canva Sans"/>
                <a:cs typeface="Canva Sans"/>
                <a:sym typeface="Canva Sans"/>
              </a:rPr>
              <a:t>•Business Outreach- including marketing materials and trainings in English and Spanish </a:t>
            </a:r>
          </a:p>
          <a:p>
            <a:pPr algn="l">
              <a:lnSpc>
                <a:spcPts val="4110"/>
              </a:lnSpc>
            </a:pPr>
            <a:r>
              <a:rPr lang="en-US" sz="2936">
                <a:solidFill>
                  <a:srgbClr val="000000"/>
                </a:solidFill>
                <a:latin typeface="Canva Sans"/>
                <a:ea typeface="Canva Sans"/>
                <a:cs typeface="Canva Sans"/>
                <a:sym typeface="Canva Sans"/>
              </a:rPr>
              <a:t>•Provide 1 on 1 Small Business Assistance through our SBDC (English &amp; Spanish)</a:t>
            </a:r>
          </a:p>
          <a:p>
            <a:pPr algn="l">
              <a:lnSpc>
                <a:spcPts val="4110"/>
              </a:lnSpc>
            </a:pPr>
            <a:r>
              <a:rPr lang="en-US" sz="2936">
                <a:solidFill>
                  <a:srgbClr val="000000"/>
                </a:solidFill>
                <a:latin typeface="Canva Sans"/>
                <a:ea typeface="Canva Sans"/>
                <a:cs typeface="Canva Sans"/>
                <a:sym typeface="Canva Sans"/>
              </a:rPr>
              <a:t>•Provide Administrative Support to DMO</a:t>
            </a:r>
          </a:p>
          <a:p>
            <a:pPr algn="l">
              <a:lnSpc>
                <a:spcPts val="4110"/>
              </a:lnSpc>
            </a:pPr>
            <a:r>
              <a:rPr lang="en-US" sz="2936">
                <a:solidFill>
                  <a:srgbClr val="000000"/>
                </a:solidFill>
                <a:latin typeface="Canva Sans"/>
                <a:ea typeface="Canva Sans"/>
                <a:cs typeface="Canva Sans"/>
                <a:sym typeface="Canva Sans"/>
              </a:rPr>
              <a:t>•Access to Financial Assistance</a:t>
            </a:r>
          </a:p>
          <a:p>
            <a:pPr algn="l">
              <a:lnSpc>
                <a:spcPts val="4110"/>
              </a:lnSpc>
            </a:pPr>
            <a:endParaRPr lang="en-US" sz="2936">
              <a:solidFill>
                <a:srgbClr val="000000"/>
              </a:solidFill>
              <a:latin typeface="Canva Sans"/>
              <a:ea typeface="Canva Sans"/>
              <a:cs typeface="Canva Sans"/>
              <a:sym typeface="Canva Sans"/>
            </a:endParaRPr>
          </a:p>
        </p:txBody>
      </p:sp>
      <p:sp>
        <p:nvSpPr>
          <p:cNvPr id="9" name="TextBox 9"/>
          <p:cNvSpPr txBox="1"/>
          <p:nvPr/>
        </p:nvSpPr>
        <p:spPr>
          <a:xfrm>
            <a:off x="9237616" y="7844860"/>
            <a:ext cx="8254161" cy="2199492"/>
          </a:xfrm>
          <a:prstGeom prst="rect">
            <a:avLst/>
          </a:prstGeom>
        </p:spPr>
        <p:txBody>
          <a:bodyPr lIns="0" tIns="0" rIns="0" bIns="0" rtlCol="0" anchor="t">
            <a:spAutoFit/>
          </a:bodyPr>
          <a:lstStyle/>
          <a:p>
            <a:pPr algn="l">
              <a:lnSpc>
                <a:spcPts val="4059"/>
              </a:lnSpc>
            </a:pPr>
            <a:r>
              <a:rPr lang="en-US" sz="2899">
                <a:solidFill>
                  <a:srgbClr val="000000"/>
                </a:solidFill>
                <a:latin typeface="Canva Sans"/>
                <a:ea typeface="Canva Sans"/>
                <a:cs typeface="Canva Sans"/>
                <a:sym typeface="Canva Sans"/>
              </a:rPr>
              <a:t>•Local Banks (Tribal Credit, NNDF-Native CDFI)</a:t>
            </a:r>
          </a:p>
          <a:p>
            <a:pPr algn="l">
              <a:lnSpc>
                <a:spcPts val="4059"/>
              </a:lnSpc>
            </a:pPr>
            <a:r>
              <a:rPr lang="en-US" sz="2899">
                <a:solidFill>
                  <a:srgbClr val="000000"/>
                </a:solidFill>
                <a:latin typeface="Canva Sans"/>
                <a:ea typeface="Canva Sans"/>
                <a:cs typeface="Canva Sans"/>
                <a:sym typeface="Canva Sans"/>
              </a:rPr>
              <a:t>•Craft 3</a:t>
            </a:r>
          </a:p>
          <a:p>
            <a:pPr algn="l">
              <a:lnSpc>
                <a:spcPts val="4059"/>
              </a:lnSpc>
            </a:pPr>
            <a:r>
              <a:rPr lang="en-US" sz="2899">
                <a:solidFill>
                  <a:srgbClr val="000000"/>
                </a:solidFill>
                <a:latin typeface="Canva Sans"/>
                <a:ea typeface="Canva Sans"/>
                <a:cs typeface="Canva Sans"/>
                <a:sym typeface="Canva Sans"/>
              </a:rPr>
              <a:t>•Tri County EDD Loan Fund</a:t>
            </a:r>
          </a:p>
          <a:p>
            <a:pPr algn="l">
              <a:lnSpc>
                <a:spcPts val="5459"/>
              </a:lnSpc>
            </a:pPr>
            <a:endParaRPr lang="en-US" sz="2899">
              <a:solidFill>
                <a:srgbClr val="000000"/>
              </a:solidFill>
              <a:latin typeface="Canva Sans"/>
              <a:ea typeface="Canva Sans"/>
              <a:cs typeface="Canva Sans"/>
              <a:sym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4564" y="2426288"/>
            <a:ext cx="17418871" cy="4773062"/>
          </a:xfrm>
          <a:prstGeom prst="rect">
            <a:avLst/>
          </a:prstGeom>
        </p:spPr>
        <p:txBody>
          <a:bodyPr lIns="0" tIns="0" rIns="0" bIns="0" rtlCol="0" anchor="t">
            <a:spAutoFit/>
          </a:bodyPr>
          <a:lstStyle/>
          <a:p>
            <a:pPr algn="just">
              <a:lnSpc>
                <a:spcPts val="4340"/>
              </a:lnSpc>
            </a:pPr>
            <a:r>
              <a:rPr lang="en-US" sz="3100">
                <a:solidFill>
                  <a:srgbClr val="000000"/>
                </a:solidFill>
                <a:latin typeface="Canva Sans"/>
                <a:ea typeface="Canva Sans"/>
                <a:cs typeface="Canva Sans"/>
                <a:sym typeface="Canva Sans"/>
              </a:rPr>
              <a:t>The </a:t>
            </a:r>
            <a:r>
              <a:rPr lang="en-US" sz="3100" b="1">
                <a:solidFill>
                  <a:srgbClr val="680B13"/>
                </a:solidFill>
                <a:latin typeface="Canva Sans Bold"/>
                <a:ea typeface="Canva Sans Bold"/>
                <a:cs typeface="Canva Sans Bold"/>
                <a:sym typeface="Canva Sans Bold"/>
              </a:rPr>
              <a:t>SBRTC</a:t>
            </a:r>
            <a:r>
              <a:rPr lang="en-US" sz="3100">
                <a:solidFill>
                  <a:srgbClr val="3D3D3D"/>
                </a:solidFill>
                <a:latin typeface="Canva Sans"/>
                <a:ea typeface="Canva Sans"/>
                <a:cs typeface="Canva Sans"/>
                <a:sym typeface="Canva Sans"/>
              </a:rPr>
              <a:t> </a:t>
            </a:r>
            <a:r>
              <a:rPr lang="en-US" sz="3100">
                <a:solidFill>
                  <a:srgbClr val="000000"/>
                </a:solidFill>
                <a:latin typeface="Canva Sans"/>
                <a:ea typeface="Canva Sans"/>
                <a:cs typeface="Canva Sans"/>
                <a:sym typeface="Canva Sans"/>
              </a:rPr>
              <a:t>provides free access to technology such as computers, quality photography equipment, drones, and more, all of which are available for use in our offices or available for checkout. Our conference room is available for use as well, complete with the equipment needed to conduct video conferences or attend online training.</a:t>
            </a:r>
          </a:p>
          <a:p>
            <a:pPr algn="just">
              <a:lnSpc>
                <a:spcPts val="3920"/>
              </a:lnSpc>
            </a:pPr>
            <a:endParaRPr lang="en-US" sz="3100">
              <a:solidFill>
                <a:srgbClr val="000000"/>
              </a:solidFill>
              <a:latin typeface="Canva Sans"/>
              <a:ea typeface="Canva Sans"/>
              <a:cs typeface="Canva Sans"/>
              <a:sym typeface="Canva Sans"/>
            </a:endParaRPr>
          </a:p>
          <a:p>
            <a:pPr algn="just">
              <a:lnSpc>
                <a:spcPts val="4340"/>
              </a:lnSpc>
            </a:pPr>
            <a:r>
              <a:rPr lang="en-US" sz="3100">
                <a:solidFill>
                  <a:srgbClr val="000000"/>
                </a:solidFill>
                <a:latin typeface="Canva Sans"/>
                <a:ea typeface="Canva Sans"/>
                <a:cs typeface="Canva Sans"/>
                <a:sym typeface="Canva Sans"/>
              </a:rPr>
              <a:t>The</a:t>
            </a:r>
            <a:r>
              <a:rPr lang="en-US" sz="3100">
                <a:solidFill>
                  <a:srgbClr val="3D3D3D"/>
                </a:solidFill>
                <a:latin typeface="Canva Sans"/>
                <a:ea typeface="Canva Sans"/>
                <a:cs typeface="Canva Sans"/>
                <a:sym typeface="Canva Sans"/>
              </a:rPr>
              <a:t> </a:t>
            </a:r>
            <a:r>
              <a:rPr lang="en-US" sz="3100">
                <a:solidFill>
                  <a:srgbClr val="680B13"/>
                </a:solidFill>
                <a:latin typeface="Canva Sans"/>
                <a:ea typeface="Canva Sans"/>
                <a:cs typeface="Canva Sans"/>
                <a:sym typeface="Canva Sans"/>
              </a:rPr>
              <a:t>SBRTC </a:t>
            </a:r>
            <a:r>
              <a:rPr lang="en-US" sz="3100">
                <a:solidFill>
                  <a:srgbClr val="000000"/>
                </a:solidFill>
                <a:latin typeface="Canva Sans"/>
                <a:ea typeface="Canva Sans"/>
                <a:cs typeface="Canva Sans"/>
                <a:sym typeface="Canva Sans"/>
              </a:rPr>
              <a:t>also offers no-cost workshops to educate local small business owners on topics like creating Etsy shops, Social Media Marketing, Bookkeeping Basics, creating an Ecommerce storefront, Building a Brand, Time Management, and more!</a:t>
            </a:r>
          </a:p>
          <a:p>
            <a:pPr algn="just">
              <a:lnSpc>
                <a:spcPts val="3920"/>
              </a:lnSpc>
            </a:pPr>
            <a:endParaRPr lang="en-US" sz="3100">
              <a:solidFill>
                <a:srgbClr val="000000"/>
              </a:solidFill>
              <a:latin typeface="Canva Sans"/>
              <a:ea typeface="Canva Sans"/>
              <a:cs typeface="Canva Sans"/>
              <a:sym typeface="Canva Sans"/>
            </a:endParaRPr>
          </a:p>
        </p:txBody>
      </p:sp>
      <p:sp>
        <p:nvSpPr>
          <p:cNvPr id="3" name="Freeform 3"/>
          <p:cNvSpPr/>
          <p:nvPr/>
        </p:nvSpPr>
        <p:spPr>
          <a:xfrm>
            <a:off x="7498605" y="6948586"/>
            <a:ext cx="3290789" cy="3290789"/>
          </a:xfrm>
          <a:custGeom>
            <a:avLst/>
            <a:gdLst/>
            <a:ahLst/>
            <a:cxnLst/>
            <a:rect l="l" t="t" r="r" b="b"/>
            <a:pathLst>
              <a:path w="3290789" h="3290789">
                <a:moveTo>
                  <a:pt x="0" y="0"/>
                </a:moveTo>
                <a:lnTo>
                  <a:pt x="3290790" y="0"/>
                </a:lnTo>
                <a:lnTo>
                  <a:pt x="3290790" y="3290789"/>
                </a:lnTo>
                <a:lnTo>
                  <a:pt x="0" y="3290789"/>
                </a:lnTo>
                <a:lnTo>
                  <a:pt x="0" y="0"/>
                </a:lnTo>
                <a:close/>
              </a:path>
            </a:pathLst>
          </a:custGeom>
          <a:blipFill>
            <a:blip r:embed="rId2"/>
            <a:stretch>
              <a:fillRect/>
            </a:stretch>
          </a:blipFill>
        </p:spPr>
        <p:txBody>
          <a:bodyPr/>
          <a:lstStyle/>
          <a:p>
            <a:endParaRPr lang="en-US"/>
          </a:p>
        </p:txBody>
      </p:sp>
      <p:sp>
        <p:nvSpPr>
          <p:cNvPr id="4" name="Freeform 4"/>
          <p:cNvSpPr/>
          <p:nvPr/>
        </p:nvSpPr>
        <p:spPr>
          <a:xfrm>
            <a:off x="1245363" y="7736066"/>
            <a:ext cx="3652297" cy="2158175"/>
          </a:xfrm>
          <a:custGeom>
            <a:avLst/>
            <a:gdLst/>
            <a:ahLst/>
            <a:cxnLst/>
            <a:rect l="l" t="t" r="r" b="b"/>
            <a:pathLst>
              <a:path w="3652297" h="2158175">
                <a:moveTo>
                  <a:pt x="0" y="0"/>
                </a:moveTo>
                <a:lnTo>
                  <a:pt x="3652297" y="0"/>
                </a:lnTo>
                <a:lnTo>
                  <a:pt x="3652297" y="2158175"/>
                </a:lnTo>
                <a:lnTo>
                  <a:pt x="0" y="21581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3389720" y="7402811"/>
            <a:ext cx="2614363" cy="2382338"/>
          </a:xfrm>
          <a:custGeom>
            <a:avLst/>
            <a:gdLst/>
            <a:ahLst/>
            <a:cxnLst/>
            <a:rect l="l" t="t" r="r" b="b"/>
            <a:pathLst>
              <a:path w="2614363" h="2382338">
                <a:moveTo>
                  <a:pt x="0" y="0"/>
                </a:moveTo>
                <a:lnTo>
                  <a:pt x="2614363" y="0"/>
                </a:lnTo>
                <a:lnTo>
                  <a:pt x="2614363" y="2382339"/>
                </a:lnTo>
                <a:lnTo>
                  <a:pt x="0" y="23823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99736" y="16423"/>
            <a:ext cx="18088528" cy="2263552"/>
          </a:xfrm>
          <a:prstGeom prst="rect">
            <a:avLst/>
          </a:prstGeom>
        </p:spPr>
        <p:txBody>
          <a:bodyPr lIns="0" tIns="0" rIns="0" bIns="0" rtlCol="0" anchor="t">
            <a:spAutoFit/>
          </a:bodyPr>
          <a:lstStyle/>
          <a:p>
            <a:pPr algn="ctr">
              <a:lnSpc>
                <a:spcPts val="9102"/>
              </a:lnSpc>
            </a:pPr>
            <a:r>
              <a:rPr lang="en-US" sz="6501" b="1" spc="-130">
                <a:solidFill>
                  <a:srgbClr val="680B13"/>
                </a:solidFill>
                <a:latin typeface="Canva Sans Bold"/>
                <a:ea typeface="Canva Sans Bold"/>
                <a:cs typeface="Canva Sans Bold"/>
                <a:sym typeface="Canva Sans Bold"/>
              </a:rPr>
              <a:t>SMALL BUSINESS RESOURCE &amp;</a:t>
            </a:r>
          </a:p>
          <a:p>
            <a:pPr algn="ctr">
              <a:lnSpc>
                <a:spcPts val="9102"/>
              </a:lnSpc>
            </a:pPr>
            <a:r>
              <a:rPr lang="en-US" sz="6501" b="1" spc="-130">
                <a:solidFill>
                  <a:srgbClr val="680B13"/>
                </a:solidFill>
                <a:latin typeface="Canva Sans Bold"/>
                <a:ea typeface="Canva Sans Bold"/>
                <a:cs typeface="Canva Sans Bold"/>
                <a:sym typeface="Canva Sans Bold"/>
              </a:rPr>
              <a:t>TECHNOLOGY CENTER (SBRTC)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extBox 2"/>
          <p:cNvSpPr txBox="1"/>
          <p:nvPr/>
        </p:nvSpPr>
        <p:spPr>
          <a:xfrm>
            <a:off x="448812" y="2149326"/>
            <a:ext cx="17233647" cy="5940723"/>
          </a:xfrm>
          <a:prstGeom prst="rect">
            <a:avLst/>
          </a:prstGeom>
        </p:spPr>
        <p:txBody>
          <a:bodyPr lIns="0" tIns="0" rIns="0" bIns="0" rtlCol="0" anchor="t">
            <a:spAutoFit/>
          </a:bodyPr>
          <a:lstStyle/>
          <a:p>
            <a:pPr algn="just">
              <a:lnSpc>
                <a:spcPts val="4339"/>
              </a:lnSpc>
            </a:pPr>
            <a:r>
              <a:rPr lang="en-US" sz="3099">
                <a:solidFill>
                  <a:srgbClr val="000000"/>
                </a:solidFill>
                <a:latin typeface="Canva Sans"/>
                <a:ea typeface="Canva Sans"/>
                <a:cs typeface="Canva Sans"/>
                <a:sym typeface="Canva Sans"/>
              </a:rPr>
              <a:t>The Washington Small Business Development Center (SBDC) is a network of expert business advisors working in communities across the state to help entrepreneurs or small business owners start, grow or buy/sell a business.</a:t>
            </a:r>
          </a:p>
          <a:p>
            <a:pPr algn="just">
              <a:lnSpc>
                <a:spcPts val="4339"/>
              </a:lnSpc>
            </a:pPr>
            <a:endParaRPr lang="en-US" sz="3099">
              <a:solidFill>
                <a:srgbClr val="000000"/>
              </a:solidFill>
              <a:latin typeface="Canva Sans"/>
              <a:ea typeface="Canva Sans"/>
              <a:cs typeface="Canva Sans"/>
              <a:sym typeface="Canva Sans"/>
            </a:endParaRPr>
          </a:p>
          <a:p>
            <a:pPr algn="just">
              <a:lnSpc>
                <a:spcPts val="4339"/>
              </a:lnSpc>
            </a:pPr>
            <a:r>
              <a:rPr lang="en-US" sz="3099">
                <a:solidFill>
                  <a:srgbClr val="000000"/>
                </a:solidFill>
                <a:latin typeface="Canva Sans"/>
                <a:ea typeface="Canva Sans"/>
                <a:cs typeface="Canva Sans"/>
                <a:sym typeface="Canva Sans"/>
              </a:rPr>
              <a:t>The Economic Alliance’s SBDC advisor Lew Blakeney provides one-on-one, confidential, no-cost advising on all phases of small business development throughout Okanogan County and Colville Indian Reservation.  </a:t>
            </a:r>
          </a:p>
          <a:p>
            <a:pPr algn="just">
              <a:lnSpc>
                <a:spcPts val="4339"/>
              </a:lnSpc>
            </a:pPr>
            <a:endParaRPr lang="en-US" sz="3099">
              <a:solidFill>
                <a:srgbClr val="000000"/>
              </a:solidFill>
              <a:latin typeface="Canva Sans"/>
              <a:ea typeface="Canva Sans"/>
              <a:cs typeface="Canva Sans"/>
              <a:sym typeface="Canva Sans"/>
            </a:endParaRPr>
          </a:p>
          <a:p>
            <a:pPr algn="just">
              <a:lnSpc>
                <a:spcPts val="4339"/>
              </a:lnSpc>
            </a:pPr>
            <a:r>
              <a:rPr lang="en-US" sz="3099">
                <a:solidFill>
                  <a:srgbClr val="000000"/>
                </a:solidFill>
                <a:latin typeface="Canva Sans"/>
                <a:ea typeface="Canva Sans"/>
                <a:cs typeface="Canva Sans"/>
                <a:sym typeface="Canva Sans"/>
              </a:rPr>
              <a:t>Other services provided include free workshops on a variety of business topics and customized market research services. </a:t>
            </a:r>
          </a:p>
          <a:p>
            <a:pPr algn="just">
              <a:lnSpc>
                <a:spcPts val="4339"/>
              </a:lnSpc>
            </a:pPr>
            <a:endParaRPr lang="en-US" sz="3099">
              <a:solidFill>
                <a:srgbClr val="000000"/>
              </a:solidFill>
              <a:latin typeface="Canva Sans"/>
              <a:ea typeface="Canva Sans"/>
              <a:cs typeface="Canva Sans"/>
              <a:sym typeface="Canva Sans"/>
            </a:endParaRPr>
          </a:p>
        </p:txBody>
      </p:sp>
      <p:sp>
        <p:nvSpPr>
          <p:cNvPr id="3" name="Freeform 3"/>
          <p:cNvSpPr/>
          <p:nvPr/>
        </p:nvSpPr>
        <p:spPr>
          <a:xfrm>
            <a:off x="267159" y="7853884"/>
            <a:ext cx="3513524" cy="2433116"/>
          </a:xfrm>
          <a:custGeom>
            <a:avLst/>
            <a:gdLst/>
            <a:ahLst/>
            <a:cxnLst/>
            <a:rect l="l" t="t" r="r" b="b"/>
            <a:pathLst>
              <a:path w="3513524" h="2433116">
                <a:moveTo>
                  <a:pt x="0" y="0"/>
                </a:moveTo>
                <a:lnTo>
                  <a:pt x="3513524" y="0"/>
                </a:lnTo>
                <a:lnTo>
                  <a:pt x="3513524" y="2433116"/>
                </a:lnTo>
                <a:lnTo>
                  <a:pt x="0" y="24331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522483" y="7330434"/>
            <a:ext cx="3024620" cy="2956566"/>
          </a:xfrm>
          <a:custGeom>
            <a:avLst/>
            <a:gdLst/>
            <a:ahLst/>
            <a:cxnLst/>
            <a:rect l="l" t="t" r="r" b="b"/>
            <a:pathLst>
              <a:path w="3024620" h="2956566">
                <a:moveTo>
                  <a:pt x="0" y="0"/>
                </a:moveTo>
                <a:lnTo>
                  <a:pt x="3024621" y="0"/>
                </a:lnTo>
                <a:lnTo>
                  <a:pt x="3024621" y="2956566"/>
                </a:lnTo>
                <a:lnTo>
                  <a:pt x="0" y="2956566"/>
                </a:lnTo>
                <a:lnTo>
                  <a:pt x="0" y="0"/>
                </a:lnTo>
                <a:close/>
              </a:path>
            </a:pathLst>
          </a:custGeom>
          <a:blipFill>
            <a:blip r:embed="rId4"/>
            <a:stretch>
              <a:fillRect/>
            </a:stretch>
          </a:blipFill>
        </p:spPr>
        <p:txBody>
          <a:bodyPr/>
          <a:lstStyle/>
          <a:p>
            <a:endParaRPr lang="en-US"/>
          </a:p>
        </p:txBody>
      </p:sp>
      <p:sp>
        <p:nvSpPr>
          <p:cNvPr id="5" name="Freeform 5"/>
          <p:cNvSpPr/>
          <p:nvPr/>
        </p:nvSpPr>
        <p:spPr>
          <a:xfrm>
            <a:off x="7767580" y="7690889"/>
            <a:ext cx="2596111" cy="2596111"/>
          </a:xfrm>
          <a:custGeom>
            <a:avLst/>
            <a:gdLst/>
            <a:ahLst/>
            <a:cxnLst/>
            <a:rect l="l" t="t" r="r" b="b"/>
            <a:pathLst>
              <a:path w="2596111" h="2596111">
                <a:moveTo>
                  <a:pt x="0" y="0"/>
                </a:moveTo>
                <a:lnTo>
                  <a:pt x="2596111" y="0"/>
                </a:lnTo>
                <a:lnTo>
                  <a:pt x="2596111" y="2596111"/>
                </a:lnTo>
                <a:lnTo>
                  <a:pt x="0" y="2596111"/>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0" y="-123825"/>
            <a:ext cx="18288000" cy="2263591"/>
          </a:xfrm>
          <a:prstGeom prst="rect">
            <a:avLst/>
          </a:prstGeom>
        </p:spPr>
        <p:txBody>
          <a:bodyPr lIns="0" tIns="0" rIns="0" bIns="0" rtlCol="0" anchor="t">
            <a:spAutoFit/>
          </a:bodyPr>
          <a:lstStyle/>
          <a:p>
            <a:pPr algn="ctr">
              <a:lnSpc>
                <a:spcPts val="9100"/>
              </a:lnSpc>
            </a:pPr>
            <a:r>
              <a:rPr lang="en-US" sz="6500" b="1" spc="-130">
                <a:solidFill>
                  <a:srgbClr val="680B13"/>
                </a:solidFill>
                <a:latin typeface="Canva Sans Bold"/>
                <a:ea typeface="Canva Sans Bold"/>
                <a:cs typeface="Canva Sans Bold"/>
                <a:sym typeface="Canva Sans Bold"/>
              </a:rPr>
              <a:t>SMALL BUSINESS </a:t>
            </a:r>
          </a:p>
          <a:p>
            <a:pPr algn="ctr">
              <a:lnSpc>
                <a:spcPts val="9100"/>
              </a:lnSpc>
            </a:pPr>
            <a:r>
              <a:rPr lang="en-US" sz="6500" b="1" spc="-130">
                <a:solidFill>
                  <a:srgbClr val="680B13"/>
                </a:solidFill>
                <a:latin typeface="Canva Sans Bold"/>
                <a:ea typeface="Canva Sans Bold"/>
                <a:cs typeface="Canva Sans Bold"/>
                <a:sym typeface="Canva Sans Bold"/>
              </a:rPr>
              <a:t>DEVELOPMENT CENTER (SBDC)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1688" y="2217661"/>
            <a:ext cx="17404623" cy="6155479"/>
          </a:xfrm>
          <a:prstGeom prst="rect">
            <a:avLst/>
          </a:prstGeom>
        </p:spPr>
        <p:txBody>
          <a:bodyPr lIns="0" tIns="0" rIns="0" bIns="0" rtlCol="0" anchor="t">
            <a:spAutoFit/>
          </a:bodyPr>
          <a:lstStyle/>
          <a:p>
            <a:pPr algn="just">
              <a:lnSpc>
                <a:spcPts val="4060"/>
              </a:lnSpc>
            </a:pPr>
            <a:r>
              <a:rPr lang="en-US" sz="2900">
                <a:solidFill>
                  <a:srgbClr val="000000"/>
                </a:solidFill>
                <a:latin typeface="Canva Sans"/>
                <a:ea typeface="Canva Sans"/>
                <a:cs typeface="Canva Sans"/>
                <a:sym typeface="Canva Sans"/>
              </a:rPr>
              <a:t>Okanogan County Tourism Council is the designated Destination Marketing Organization (DMO) for Okanogan County.  Their marketing strategies promote all areas in Okanogan Country.</a:t>
            </a:r>
          </a:p>
          <a:p>
            <a:pPr algn="just">
              <a:lnSpc>
                <a:spcPts val="4060"/>
              </a:lnSpc>
            </a:pPr>
            <a:r>
              <a:rPr lang="en-US" sz="2900">
                <a:solidFill>
                  <a:srgbClr val="000000"/>
                </a:solidFill>
                <a:latin typeface="Canva Sans"/>
                <a:ea typeface="Canva Sans"/>
                <a:cs typeface="Canva Sans"/>
                <a:sym typeface="Canva Sans"/>
              </a:rPr>
              <a:t>OCTC’s Board of Directors are volunteers and represent the tourism industry to other organizations, gather data, provide ideas, and work to perform certain tasks. Okanogan County Tourism Council recently launched a TV campaign to help bring tourists back to our beautiful county! </a:t>
            </a:r>
          </a:p>
          <a:p>
            <a:pPr algn="just">
              <a:lnSpc>
                <a:spcPts val="4060"/>
              </a:lnSpc>
            </a:pPr>
            <a:endParaRPr lang="en-US" sz="2900">
              <a:solidFill>
                <a:srgbClr val="000000"/>
              </a:solidFill>
              <a:latin typeface="Canva Sans"/>
              <a:ea typeface="Canva Sans"/>
              <a:cs typeface="Canva Sans"/>
              <a:sym typeface="Canva Sans"/>
            </a:endParaRPr>
          </a:p>
          <a:p>
            <a:pPr algn="just">
              <a:lnSpc>
                <a:spcPts val="4060"/>
              </a:lnSpc>
            </a:pPr>
            <a:r>
              <a:rPr lang="en-US" sz="2900">
                <a:solidFill>
                  <a:srgbClr val="000000"/>
                </a:solidFill>
                <a:latin typeface="Canva Sans"/>
                <a:ea typeface="Canva Sans"/>
                <a:cs typeface="Canva Sans"/>
                <a:sym typeface="Canva Sans"/>
              </a:rPr>
              <a:t>In partnership with OCTC, the Economic Alliance performs administrative duties such as fielding phone calls, sending OCTC advertising materials to prospective travelers, and communicating with OCTC’s membership on upcoming meetings and trainings that could benefit the tourism industry.  </a:t>
            </a:r>
          </a:p>
          <a:p>
            <a:pPr algn="just">
              <a:lnSpc>
                <a:spcPts val="4060"/>
              </a:lnSpc>
            </a:pPr>
            <a:endParaRPr lang="en-US" sz="2900">
              <a:solidFill>
                <a:srgbClr val="000000"/>
              </a:solidFill>
              <a:latin typeface="Canva Sans"/>
              <a:ea typeface="Canva Sans"/>
              <a:cs typeface="Canva Sans"/>
              <a:sym typeface="Canva Sans"/>
            </a:endParaRPr>
          </a:p>
        </p:txBody>
      </p:sp>
      <p:sp>
        <p:nvSpPr>
          <p:cNvPr id="3" name="Freeform 3"/>
          <p:cNvSpPr/>
          <p:nvPr/>
        </p:nvSpPr>
        <p:spPr>
          <a:xfrm>
            <a:off x="7349886" y="7705137"/>
            <a:ext cx="3588228" cy="2581863"/>
          </a:xfrm>
          <a:custGeom>
            <a:avLst/>
            <a:gdLst/>
            <a:ahLst/>
            <a:cxnLst/>
            <a:rect l="l" t="t" r="r" b="b"/>
            <a:pathLst>
              <a:path w="3588228" h="2581863">
                <a:moveTo>
                  <a:pt x="0" y="0"/>
                </a:moveTo>
                <a:lnTo>
                  <a:pt x="3588228" y="0"/>
                </a:lnTo>
                <a:lnTo>
                  <a:pt x="3588228" y="2581863"/>
                </a:lnTo>
                <a:lnTo>
                  <a:pt x="0" y="2581863"/>
                </a:lnTo>
                <a:lnTo>
                  <a:pt x="0" y="0"/>
                </a:lnTo>
                <a:close/>
              </a:path>
            </a:pathLst>
          </a:custGeom>
          <a:blipFill>
            <a:blip r:embed="rId2"/>
            <a:stretch>
              <a:fillRect/>
            </a:stretch>
          </a:blipFill>
        </p:spPr>
        <p:txBody>
          <a:bodyPr/>
          <a:lstStyle/>
          <a:p>
            <a:endParaRPr lang="en-US"/>
          </a:p>
        </p:txBody>
      </p:sp>
      <p:sp>
        <p:nvSpPr>
          <p:cNvPr id="4" name="Freeform 4"/>
          <p:cNvSpPr/>
          <p:nvPr/>
        </p:nvSpPr>
        <p:spPr>
          <a:xfrm>
            <a:off x="755831" y="7813245"/>
            <a:ext cx="2436529" cy="2365648"/>
          </a:xfrm>
          <a:custGeom>
            <a:avLst/>
            <a:gdLst/>
            <a:ahLst/>
            <a:cxnLst/>
            <a:rect l="l" t="t" r="r" b="b"/>
            <a:pathLst>
              <a:path w="2436529" h="2365648">
                <a:moveTo>
                  <a:pt x="0" y="0"/>
                </a:moveTo>
                <a:lnTo>
                  <a:pt x="2436529" y="0"/>
                </a:lnTo>
                <a:lnTo>
                  <a:pt x="2436529" y="2365647"/>
                </a:lnTo>
                <a:lnTo>
                  <a:pt x="0" y="2365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5675591" y="7705137"/>
            <a:ext cx="2170720" cy="2473755"/>
          </a:xfrm>
          <a:custGeom>
            <a:avLst/>
            <a:gdLst/>
            <a:ahLst/>
            <a:cxnLst/>
            <a:rect l="l" t="t" r="r" b="b"/>
            <a:pathLst>
              <a:path w="2170720" h="2473755">
                <a:moveTo>
                  <a:pt x="0" y="0"/>
                </a:moveTo>
                <a:lnTo>
                  <a:pt x="2170721" y="0"/>
                </a:lnTo>
                <a:lnTo>
                  <a:pt x="2170721" y="2473755"/>
                </a:lnTo>
                <a:lnTo>
                  <a:pt x="0" y="24737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2667001" y="49320"/>
            <a:ext cx="13008590" cy="2254066"/>
          </a:xfrm>
          <a:prstGeom prst="rect">
            <a:avLst/>
          </a:prstGeom>
        </p:spPr>
        <p:txBody>
          <a:bodyPr wrap="square" lIns="0" tIns="0" rIns="0" bIns="0" rtlCol="0" anchor="t">
            <a:spAutoFit/>
          </a:bodyPr>
          <a:lstStyle/>
          <a:p>
            <a:pPr algn="ctr">
              <a:lnSpc>
                <a:spcPts val="9099"/>
              </a:lnSpc>
            </a:pPr>
            <a:r>
              <a:rPr lang="en-US" sz="6499" b="1" spc="-129" dirty="0">
                <a:solidFill>
                  <a:srgbClr val="680B13"/>
                </a:solidFill>
                <a:latin typeface="Canva Sans Bold"/>
                <a:ea typeface="Canva Sans Bold"/>
                <a:cs typeface="Canva Sans Bold"/>
                <a:sym typeface="Canva Sans Bold"/>
              </a:rPr>
              <a:t>OKANOGAN COUNTY </a:t>
            </a:r>
          </a:p>
          <a:p>
            <a:pPr algn="ctr">
              <a:lnSpc>
                <a:spcPts val="9100"/>
              </a:lnSpc>
            </a:pPr>
            <a:r>
              <a:rPr lang="en-US" sz="6500" b="1" spc="-130" dirty="0">
                <a:solidFill>
                  <a:srgbClr val="680B13"/>
                </a:solidFill>
                <a:latin typeface="Canva Sans Bold"/>
                <a:ea typeface="Canva Sans Bold"/>
                <a:cs typeface="Canva Sans Bold"/>
                <a:sym typeface="Canva Sans Bold"/>
              </a:rPr>
              <a:t>TOURISM COUNCIL (OCTC)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grpSp>
        <p:nvGrpSpPr>
          <p:cNvPr id="2" name="Group 2"/>
          <p:cNvGrpSpPr/>
          <p:nvPr/>
        </p:nvGrpSpPr>
        <p:grpSpPr>
          <a:xfrm>
            <a:off x="7843205" y="2117905"/>
            <a:ext cx="5325533" cy="8169095"/>
            <a:chOff x="0" y="0"/>
            <a:chExt cx="733665" cy="1125405"/>
          </a:xfrm>
        </p:grpSpPr>
        <p:sp>
          <p:nvSpPr>
            <p:cNvPr id="3" name="Freeform 3"/>
            <p:cNvSpPr/>
            <p:nvPr/>
          </p:nvSpPr>
          <p:spPr>
            <a:xfrm>
              <a:off x="0" y="0"/>
              <a:ext cx="733665" cy="1125405"/>
            </a:xfrm>
            <a:custGeom>
              <a:avLst/>
              <a:gdLst/>
              <a:ahLst/>
              <a:cxnLst/>
              <a:rect l="l" t="t" r="r" b="b"/>
              <a:pathLst>
                <a:path w="733665" h="1125405">
                  <a:moveTo>
                    <a:pt x="0" y="0"/>
                  </a:moveTo>
                  <a:lnTo>
                    <a:pt x="733665" y="0"/>
                  </a:lnTo>
                  <a:lnTo>
                    <a:pt x="733665" y="1125405"/>
                  </a:lnTo>
                  <a:lnTo>
                    <a:pt x="0" y="1125405"/>
                  </a:lnTo>
                  <a:close/>
                </a:path>
              </a:pathLst>
            </a:custGeom>
            <a:blipFill>
              <a:blip r:embed="rId2"/>
              <a:stretch>
                <a:fillRect l="-12225" t="-5532" r="-18090" b="-4441"/>
              </a:stretch>
            </a:blipFill>
          </p:spPr>
          <p:txBody>
            <a:bodyPr/>
            <a:lstStyle/>
            <a:p>
              <a:endParaRPr lang="en-US"/>
            </a:p>
          </p:txBody>
        </p:sp>
      </p:grpSp>
      <p:grpSp>
        <p:nvGrpSpPr>
          <p:cNvPr id="4" name="Group 4"/>
          <p:cNvGrpSpPr/>
          <p:nvPr/>
        </p:nvGrpSpPr>
        <p:grpSpPr>
          <a:xfrm>
            <a:off x="13168738" y="2117905"/>
            <a:ext cx="5119262" cy="8169095"/>
            <a:chOff x="0" y="0"/>
            <a:chExt cx="955548" cy="1524822"/>
          </a:xfrm>
        </p:grpSpPr>
        <p:sp>
          <p:nvSpPr>
            <p:cNvPr id="5" name="Freeform 5"/>
            <p:cNvSpPr/>
            <p:nvPr/>
          </p:nvSpPr>
          <p:spPr>
            <a:xfrm>
              <a:off x="0" y="0"/>
              <a:ext cx="955548" cy="1524822"/>
            </a:xfrm>
            <a:custGeom>
              <a:avLst/>
              <a:gdLst/>
              <a:ahLst/>
              <a:cxnLst/>
              <a:rect l="l" t="t" r="r" b="b"/>
              <a:pathLst>
                <a:path w="955548" h="1524822">
                  <a:moveTo>
                    <a:pt x="0" y="0"/>
                  </a:moveTo>
                  <a:lnTo>
                    <a:pt x="955548" y="0"/>
                  </a:lnTo>
                  <a:lnTo>
                    <a:pt x="955548" y="1524822"/>
                  </a:lnTo>
                  <a:lnTo>
                    <a:pt x="0" y="1524822"/>
                  </a:lnTo>
                  <a:close/>
                </a:path>
              </a:pathLst>
            </a:custGeom>
            <a:blipFill>
              <a:blip r:embed="rId3"/>
              <a:stretch>
                <a:fillRect l="-10956" t="-390" r="-18901" b="-4952"/>
              </a:stretch>
            </a:blipFill>
          </p:spPr>
          <p:txBody>
            <a:bodyPr/>
            <a:lstStyle/>
            <a:p>
              <a:endParaRPr lang="en-US"/>
            </a:p>
          </p:txBody>
        </p:sp>
      </p:grpSp>
      <p:sp>
        <p:nvSpPr>
          <p:cNvPr id="6" name="Freeform 6"/>
          <p:cNvSpPr/>
          <p:nvPr/>
        </p:nvSpPr>
        <p:spPr>
          <a:xfrm>
            <a:off x="265257" y="232411"/>
            <a:ext cx="1526885" cy="1592579"/>
          </a:xfrm>
          <a:custGeom>
            <a:avLst/>
            <a:gdLst/>
            <a:ahLst/>
            <a:cxnLst/>
            <a:rect l="l" t="t" r="r" b="b"/>
            <a:pathLst>
              <a:path w="1526885" h="1592579">
                <a:moveTo>
                  <a:pt x="0" y="0"/>
                </a:moveTo>
                <a:lnTo>
                  <a:pt x="1526886" y="0"/>
                </a:lnTo>
                <a:lnTo>
                  <a:pt x="1526886" y="1592578"/>
                </a:lnTo>
                <a:lnTo>
                  <a:pt x="0" y="15925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116166" y="37142"/>
            <a:ext cx="1899743" cy="1885495"/>
          </a:xfrm>
          <a:custGeom>
            <a:avLst/>
            <a:gdLst/>
            <a:ahLst/>
            <a:cxnLst/>
            <a:rect l="l" t="t" r="r" b="b"/>
            <a:pathLst>
              <a:path w="1899743" h="1885495">
                <a:moveTo>
                  <a:pt x="0" y="0"/>
                </a:moveTo>
                <a:lnTo>
                  <a:pt x="1899742" y="0"/>
                </a:lnTo>
                <a:lnTo>
                  <a:pt x="1899742" y="1885495"/>
                </a:lnTo>
                <a:lnTo>
                  <a:pt x="0" y="1885495"/>
                </a:lnTo>
                <a:lnTo>
                  <a:pt x="0" y="0"/>
                </a:lnTo>
                <a:close/>
              </a:path>
            </a:pathLst>
          </a:custGeom>
          <a:blipFill>
            <a:blip r:embed="rId6"/>
            <a:stretch>
              <a:fillRect/>
            </a:stretch>
          </a:blipFill>
        </p:spPr>
        <p:txBody>
          <a:bodyPr/>
          <a:lstStyle/>
          <a:p>
            <a:endParaRPr lang="en-US"/>
          </a:p>
        </p:txBody>
      </p:sp>
      <p:sp>
        <p:nvSpPr>
          <p:cNvPr id="8" name="Freeform 8"/>
          <p:cNvSpPr/>
          <p:nvPr/>
        </p:nvSpPr>
        <p:spPr>
          <a:xfrm>
            <a:off x="4478918" y="8789267"/>
            <a:ext cx="2416507" cy="1403706"/>
          </a:xfrm>
          <a:custGeom>
            <a:avLst/>
            <a:gdLst/>
            <a:ahLst/>
            <a:cxnLst/>
            <a:rect l="l" t="t" r="r" b="b"/>
            <a:pathLst>
              <a:path w="2416507" h="1403706">
                <a:moveTo>
                  <a:pt x="0" y="0"/>
                </a:moveTo>
                <a:lnTo>
                  <a:pt x="2416507" y="0"/>
                </a:lnTo>
                <a:lnTo>
                  <a:pt x="2416507" y="1403706"/>
                </a:lnTo>
                <a:lnTo>
                  <a:pt x="0" y="1403706"/>
                </a:lnTo>
                <a:lnTo>
                  <a:pt x="0" y="0"/>
                </a:lnTo>
                <a:close/>
              </a:path>
            </a:pathLst>
          </a:custGeom>
          <a:blipFill>
            <a:blip r:embed="rId7"/>
            <a:stretch>
              <a:fillRect/>
            </a:stretch>
          </a:blipFill>
        </p:spPr>
        <p:txBody>
          <a:bodyPr/>
          <a:lstStyle/>
          <a:p>
            <a:endParaRPr lang="en-US"/>
          </a:p>
        </p:txBody>
      </p:sp>
      <p:sp>
        <p:nvSpPr>
          <p:cNvPr id="9" name="Freeform 9"/>
          <p:cNvSpPr/>
          <p:nvPr/>
        </p:nvSpPr>
        <p:spPr>
          <a:xfrm>
            <a:off x="2526064" y="8606668"/>
            <a:ext cx="1738309" cy="1768905"/>
          </a:xfrm>
          <a:custGeom>
            <a:avLst/>
            <a:gdLst/>
            <a:ahLst/>
            <a:cxnLst/>
            <a:rect l="l" t="t" r="r" b="b"/>
            <a:pathLst>
              <a:path w="1738309" h="1768905">
                <a:moveTo>
                  <a:pt x="0" y="0"/>
                </a:moveTo>
                <a:lnTo>
                  <a:pt x="1738308" y="0"/>
                </a:lnTo>
                <a:lnTo>
                  <a:pt x="1738308" y="1768905"/>
                </a:lnTo>
                <a:lnTo>
                  <a:pt x="0" y="1768905"/>
                </a:lnTo>
                <a:lnTo>
                  <a:pt x="0" y="0"/>
                </a:lnTo>
                <a:close/>
              </a:path>
            </a:pathLst>
          </a:custGeom>
          <a:blipFill>
            <a:blip r:embed="rId8"/>
            <a:stretch>
              <a:fillRect l="-2862" r="-2862"/>
            </a:stretch>
          </a:blipFill>
        </p:spPr>
        <p:txBody>
          <a:bodyPr/>
          <a:lstStyle/>
          <a:p>
            <a:endParaRPr lang="en-US"/>
          </a:p>
        </p:txBody>
      </p:sp>
      <p:sp>
        <p:nvSpPr>
          <p:cNvPr id="10" name="TextBox 10"/>
          <p:cNvSpPr txBox="1"/>
          <p:nvPr/>
        </p:nvSpPr>
        <p:spPr>
          <a:xfrm>
            <a:off x="201815" y="2060755"/>
            <a:ext cx="7641389" cy="7115429"/>
          </a:xfrm>
          <a:prstGeom prst="rect">
            <a:avLst/>
          </a:prstGeom>
        </p:spPr>
        <p:txBody>
          <a:bodyPr lIns="0" tIns="0" rIns="0" bIns="0" rtlCol="0" anchor="t">
            <a:spAutoFit/>
          </a:bodyPr>
          <a:lstStyle/>
          <a:p>
            <a:pPr algn="l">
              <a:lnSpc>
                <a:spcPts val="4162"/>
              </a:lnSpc>
            </a:pPr>
            <a:r>
              <a:rPr lang="en-US" sz="2972">
                <a:solidFill>
                  <a:srgbClr val="000000"/>
                </a:solidFill>
                <a:latin typeface="Canva Sans"/>
                <a:ea typeface="Canva Sans"/>
                <a:cs typeface="Canva Sans"/>
                <a:sym typeface="Canva Sans"/>
              </a:rPr>
              <a:t>The Economic Alliance has several subcommittees that address Community and Economic Development Projects:</a:t>
            </a:r>
          </a:p>
          <a:p>
            <a:pPr algn="l">
              <a:lnSpc>
                <a:spcPts val="3225"/>
              </a:lnSpc>
            </a:pPr>
            <a:endParaRPr lang="en-US" sz="2972">
              <a:solidFill>
                <a:srgbClr val="000000"/>
              </a:solidFill>
              <a:latin typeface="Canva Sans"/>
              <a:ea typeface="Canva Sans"/>
              <a:cs typeface="Canva Sans"/>
              <a:sym typeface="Canva Sans"/>
            </a:endParaRPr>
          </a:p>
          <a:p>
            <a:pPr marL="641851" lvl="1" indent="-320926" algn="l">
              <a:lnSpc>
                <a:spcPts val="4162"/>
              </a:lnSpc>
              <a:buFont typeface="Arial"/>
              <a:buChar char="•"/>
            </a:pPr>
            <a:r>
              <a:rPr lang="en-US" sz="2972">
                <a:solidFill>
                  <a:srgbClr val="000000"/>
                </a:solidFill>
                <a:latin typeface="Canva Sans"/>
                <a:ea typeface="Canva Sans"/>
                <a:cs typeface="Canva Sans"/>
                <a:sym typeface="Canva Sans"/>
              </a:rPr>
              <a:t>Infrastructure Committee </a:t>
            </a:r>
          </a:p>
          <a:p>
            <a:pPr marL="641851" lvl="1" indent="-320926" algn="l">
              <a:lnSpc>
                <a:spcPts val="4162"/>
              </a:lnSpc>
              <a:buFont typeface="Arial"/>
              <a:buChar char="•"/>
            </a:pPr>
            <a:r>
              <a:rPr lang="en-US" sz="2972">
                <a:solidFill>
                  <a:srgbClr val="000000"/>
                </a:solidFill>
                <a:latin typeface="Canva Sans"/>
                <a:ea typeface="Canva Sans"/>
                <a:cs typeface="Canva Sans"/>
                <a:sym typeface="Canva Sans"/>
              </a:rPr>
              <a:t>Abandoned Buildings/Lots</a:t>
            </a:r>
          </a:p>
          <a:p>
            <a:pPr marL="641851" lvl="1" indent="-320926" algn="l">
              <a:lnSpc>
                <a:spcPts val="4162"/>
              </a:lnSpc>
              <a:buFont typeface="Arial"/>
              <a:buChar char="•"/>
            </a:pPr>
            <a:r>
              <a:rPr lang="en-US" sz="2972">
                <a:solidFill>
                  <a:srgbClr val="000000"/>
                </a:solidFill>
                <a:latin typeface="Canva Sans"/>
                <a:ea typeface="Canva Sans"/>
                <a:cs typeface="Canva Sans"/>
                <a:sym typeface="Canva Sans"/>
              </a:rPr>
              <a:t>Attainable Workforce Housing</a:t>
            </a:r>
          </a:p>
          <a:p>
            <a:pPr marL="641851" lvl="1" indent="-320926" algn="l">
              <a:lnSpc>
                <a:spcPts val="4162"/>
              </a:lnSpc>
              <a:buFont typeface="Arial"/>
              <a:buChar char="•"/>
            </a:pPr>
            <a:r>
              <a:rPr lang="en-US" sz="2972">
                <a:solidFill>
                  <a:srgbClr val="000000"/>
                </a:solidFill>
                <a:latin typeface="Canva Sans"/>
                <a:ea typeface="Canva Sans"/>
                <a:cs typeface="Canva Sans"/>
                <a:sym typeface="Canva Sans"/>
              </a:rPr>
              <a:t>Okanogan County and Colville Confederated Tribes Broadband Action Team</a:t>
            </a:r>
          </a:p>
          <a:p>
            <a:pPr algn="l">
              <a:lnSpc>
                <a:spcPts val="3462"/>
              </a:lnSpc>
            </a:pPr>
            <a:endParaRPr lang="en-US" sz="2972">
              <a:solidFill>
                <a:srgbClr val="000000"/>
              </a:solidFill>
              <a:latin typeface="Canva Sans"/>
              <a:ea typeface="Canva Sans"/>
              <a:cs typeface="Canva Sans"/>
              <a:sym typeface="Canva Sans"/>
            </a:endParaRPr>
          </a:p>
          <a:p>
            <a:pPr algn="l">
              <a:lnSpc>
                <a:spcPts val="4162"/>
              </a:lnSpc>
            </a:pPr>
            <a:r>
              <a:rPr lang="en-US" sz="2972">
                <a:solidFill>
                  <a:srgbClr val="000000"/>
                </a:solidFill>
                <a:latin typeface="Canva Sans"/>
                <a:ea typeface="Canva Sans"/>
                <a:cs typeface="Canva Sans"/>
                <a:sym typeface="Canva Sans"/>
              </a:rPr>
              <a:t>To learn more about these committees and the work they do, please contact me!  </a:t>
            </a:r>
          </a:p>
          <a:p>
            <a:pPr algn="l">
              <a:lnSpc>
                <a:spcPts val="4162"/>
              </a:lnSpc>
            </a:pPr>
            <a:endParaRPr lang="en-US" sz="2972">
              <a:solidFill>
                <a:srgbClr val="000000"/>
              </a:solidFill>
              <a:latin typeface="Canva Sans"/>
              <a:ea typeface="Canva Sans"/>
              <a:cs typeface="Canva Sans"/>
              <a:sym typeface="Canva Sans"/>
            </a:endParaRPr>
          </a:p>
        </p:txBody>
      </p:sp>
      <p:sp>
        <p:nvSpPr>
          <p:cNvPr id="11" name="TextBox 11"/>
          <p:cNvSpPr txBox="1"/>
          <p:nvPr/>
        </p:nvSpPr>
        <p:spPr>
          <a:xfrm>
            <a:off x="0" y="-77158"/>
            <a:ext cx="18288000" cy="2147438"/>
          </a:xfrm>
          <a:prstGeom prst="rect">
            <a:avLst/>
          </a:prstGeom>
        </p:spPr>
        <p:txBody>
          <a:bodyPr lIns="0" tIns="0" rIns="0" bIns="0" rtlCol="0" anchor="t">
            <a:spAutoFit/>
          </a:bodyPr>
          <a:lstStyle/>
          <a:p>
            <a:pPr algn="ctr">
              <a:lnSpc>
                <a:spcPts val="8680"/>
              </a:lnSpc>
            </a:pPr>
            <a:r>
              <a:rPr lang="en-US" sz="6200" b="1" spc="-124">
                <a:solidFill>
                  <a:srgbClr val="680B13"/>
                </a:solidFill>
                <a:latin typeface="Canva Sans Bold"/>
                <a:ea typeface="Canva Sans Bold"/>
                <a:cs typeface="Canva Sans Bold"/>
                <a:sym typeface="Canva Sans Bold"/>
              </a:rPr>
              <a:t>ECONOMIC DEVELOPMENT/PUBLIC INFRASTRUCTURE PROJECTS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1326</Words>
  <Application>Microsoft Office PowerPoint</Application>
  <PresentationFormat>Custom</PresentationFormat>
  <Paragraphs>166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Canva Sans Bold</vt:lpstr>
      <vt:lpstr>Arial</vt:lpstr>
      <vt:lpstr>Canva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CityCouncil-EA Presentation</dc:title>
  <dc:creator>Roni Holder-Diefenbach</dc:creator>
  <cp:lastModifiedBy>Roni Holder-Diefenbach</cp:lastModifiedBy>
  <cp:revision>2</cp:revision>
  <dcterms:created xsi:type="dcterms:W3CDTF">2006-08-16T00:00:00Z</dcterms:created>
  <dcterms:modified xsi:type="dcterms:W3CDTF">2024-10-17T23:24:24Z</dcterms:modified>
  <dc:identifier>DAGT3qAkrFk</dc:identifier>
</cp:coreProperties>
</file>